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1" r:id="rId6"/>
    <p:sldId id="263" r:id="rId7"/>
    <p:sldId id="264" r:id="rId8"/>
    <p:sldId id="267" r:id="rId9"/>
    <p:sldId id="268" r:id="rId10"/>
    <p:sldId id="275" r:id="rId11"/>
    <p:sldId id="265" r:id="rId12"/>
    <p:sldId id="276" r:id="rId13"/>
    <p:sldId id="269" r:id="rId14"/>
    <p:sldId id="270" r:id="rId15"/>
    <p:sldId id="271" r:id="rId16"/>
    <p:sldId id="272" r:id="rId17"/>
    <p:sldId id="273" r:id="rId18"/>
    <p:sldId id="277" r:id="rId19"/>
    <p:sldId id="260" r:id="rId20"/>
    <p:sldId id="274" r:id="rId21"/>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31400A20-8117-42E1-9E87-7DDCA2FFEBCA}" type="datetimeFigureOut">
              <a:rPr lang="en-US" smtClean="0"/>
              <a:t>10/25/2023</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811CAF7A-94F1-40DB-B392-E10888574530}" type="slidenum">
              <a:rPr lang="en-US" smtClean="0"/>
              <a:t>‹#›</a:t>
            </a:fld>
            <a:endParaRPr lang="en-US"/>
          </a:p>
        </p:txBody>
      </p:sp>
    </p:spTree>
    <p:extLst>
      <p:ext uri="{BB962C8B-B14F-4D97-AF65-F5344CB8AC3E}">
        <p14:creationId xmlns:p14="http://schemas.microsoft.com/office/powerpoint/2010/main" val="12411601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DD006D0D-4309-4C8F-A371-CDF4BF5085E8}" type="datetimeFigureOut">
              <a:rPr lang="en-US" smtClean="0"/>
              <a:t>10/25/2023</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C6C228AA-2D9C-4966-B6F9-DC19960CEE85}" type="slidenum">
              <a:rPr lang="en-US" smtClean="0"/>
              <a:t>‹#›</a:t>
            </a:fld>
            <a:endParaRPr lang="en-US"/>
          </a:p>
        </p:txBody>
      </p:sp>
    </p:spTree>
    <p:extLst>
      <p:ext uri="{BB962C8B-B14F-4D97-AF65-F5344CB8AC3E}">
        <p14:creationId xmlns:p14="http://schemas.microsoft.com/office/powerpoint/2010/main" val="9994493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accordance with </a:t>
            </a:r>
          </a:p>
          <a:p>
            <a:r>
              <a:rPr lang="en-US" b="1" dirty="0"/>
              <a:t>§1207. Monitoring by the Governor's Office of Elderly Affairs</a:t>
            </a:r>
            <a:endParaRPr lang="en-US" dirty="0"/>
          </a:p>
          <a:p>
            <a:r>
              <a:rPr lang="en-US" dirty="0"/>
              <a:t>A. Service providers shall make available, as deemed necessary by the GOEA, all records  pertaining to any project funded through the GOEA.</a:t>
            </a:r>
          </a:p>
          <a:p>
            <a:r>
              <a:rPr lang="en-US" dirty="0"/>
              <a:t>B. GOEA shall be permitted to audit, examine and make excerpts from invoices, materials, payroll, records of personnel, conditions of employment and other data relating to matters covered by the subcontract.</a:t>
            </a:r>
          </a:p>
          <a:p>
            <a:r>
              <a:rPr lang="en-US" dirty="0"/>
              <a:t>C. The GOEA's representative shall be allowed to visually inspect the service provider's facilities and equipment and to interview participants.</a:t>
            </a:r>
          </a:p>
          <a:p>
            <a:endParaRPr lang="en-US" dirty="0"/>
          </a:p>
        </p:txBody>
      </p:sp>
    </p:spTree>
    <p:extLst>
      <p:ext uri="{BB962C8B-B14F-4D97-AF65-F5344CB8AC3E}">
        <p14:creationId xmlns:p14="http://schemas.microsoft.com/office/powerpoint/2010/main" val="35383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accounting journals should be maintained: cash receipts, cash disbursements, and payroll. </a:t>
            </a:r>
          </a:p>
        </p:txBody>
      </p:sp>
    </p:spTree>
    <p:extLst>
      <p:ext uri="{BB962C8B-B14F-4D97-AF65-F5344CB8AC3E}">
        <p14:creationId xmlns:p14="http://schemas.microsoft.com/office/powerpoint/2010/main" val="277200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of delivery, or POD, is an acknowledgment that an order successfully arrived at its intended destination. But POD isn't limited to e-commerce packages or food deliveries; it's also used to show a service was completed, which is why proof of delivery can also be called proof of completion.</a:t>
            </a:r>
          </a:p>
        </p:txBody>
      </p:sp>
    </p:spTree>
    <p:extLst>
      <p:ext uri="{BB962C8B-B14F-4D97-AF65-F5344CB8AC3E}">
        <p14:creationId xmlns:p14="http://schemas.microsoft.com/office/powerpoint/2010/main" val="355529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 Risk Protection</a:t>
            </a:r>
          </a:p>
          <a:p>
            <a:pPr marL="233218" indent="-233218">
              <a:buAutoNum type="arabicPeriod"/>
            </a:pPr>
            <a:r>
              <a:rPr lang="en-US" dirty="0"/>
              <a:t>A COA shall have a risk protection program (insurance coverage) that:</a:t>
            </a:r>
          </a:p>
          <a:p>
            <a:r>
              <a:rPr lang="en-US" dirty="0"/>
              <a:t>a. meets legal requirements;</a:t>
            </a:r>
          </a:p>
          <a:p>
            <a:r>
              <a:rPr lang="en-US" dirty="0"/>
              <a:t>b. is adequate to preserve the COA's assets; and</a:t>
            </a:r>
          </a:p>
          <a:p>
            <a:r>
              <a:rPr lang="en-US" dirty="0"/>
              <a:t>c. compensates claimants for reasonable claims.</a:t>
            </a:r>
          </a:p>
          <a:p>
            <a:r>
              <a:rPr lang="en-US" dirty="0"/>
              <a:t>2. Administrative staff or board members shall procure information on insurance needs</a:t>
            </a:r>
          </a:p>
          <a:p>
            <a:r>
              <a:rPr lang="en-US" dirty="0"/>
              <a:t>and available types of protection. Such information should be reviewed by the board or</a:t>
            </a:r>
          </a:p>
          <a:p>
            <a:r>
              <a:rPr lang="en-US" dirty="0"/>
              <a:t>the executive director at least annually.</a:t>
            </a:r>
          </a:p>
          <a:p>
            <a:r>
              <a:rPr lang="en-US" dirty="0"/>
              <a:t>3. A COA shall have insurance policies covering:</a:t>
            </a:r>
          </a:p>
          <a:p>
            <a:r>
              <a:rPr lang="en-US" dirty="0"/>
              <a:t>a. loss from fire, theft, vandalism, and natural disasters;</a:t>
            </a:r>
          </a:p>
          <a:p>
            <a:r>
              <a:rPr lang="en-US" dirty="0"/>
              <a:t>b. comprehensive general liability;</a:t>
            </a:r>
          </a:p>
          <a:p>
            <a:r>
              <a:rPr lang="en-US" dirty="0"/>
              <a:t>c. vehicle insurance;</a:t>
            </a:r>
          </a:p>
          <a:p>
            <a:r>
              <a:rPr lang="en-US" dirty="0"/>
              <a:t>d. liability for use of private automobiles by paid or volunteer staff on official business;</a:t>
            </a:r>
          </a:p>
          <a:p>
            <a:r>
              <a:rPr lang="en-US" dirty="0"/>
              <a:t>e. workers' compensation; and</a:t>
            </a:r>
          </a:p>
          <a:p>
            <a:r>
              <a:rPr lang="en-US" dirty="0"/>
              <a:t>f. liability for acts of volunteers.</a:t>
            </a:r>
          </a:p>
          <a:p>
            <a:endParaRPr lang="en-US" dirty="0"/>
          </a:p>
          <a:p>
            <a:r>
              <a:rPr lang="en-US" dirty="0"/>
              <a:t>H. Bonding</a:t>
            </a:r>
          </a:p>
          <a:p>
            <a:r>
              <a:rPr lang="en-US" dirty="0"/>
              <a:t>A fidelity bond shall be maintained by the COA to cover all board officers, all board members authorized to sign checks, and all COA employees who handle cash or other funds administered by the board.</a:t>
            </a:r>
          </a:p>
        </p:txBody>
      </p:sp>
    </p:spTree>
    <p:extLst>
      <p:ext uri="{BB962C8B-B14F-4D97-AF65-F5344CB8AC3E}">
        <p14:creationId xmlns:p14="http://schemas.microsoft.com/office/powerpoint/2010/main" val="346015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Louisiana Unclaimed Property Statutes (Louisiana Revised Statutes 9:151-182) in general require businesses and others to review their records each year to determine whether they are in the possession of any monies, funds, securities, or other intangible personal property that have been unclaimed for the required dormancy period, and to make an annual report of their findings. </a:t>
            </a:r>
            <a:endParaRPr lang="en-US" dirty="0"/>
          </a:p>
        </p:txBody>
      </p:sp>
    </p:spTree>
    <p:extLst>
      <p:ext uri="{BB962C8B-B14F-4D97-AF65-F5344CB8AC3E}">
        <p14:creationId xmlns:p14="http://schemas.microsoft.com/office/powerpoint/2010/main" val="25018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842F6AB-BBCA-45BB-B1B0-33F339CABA24}" type="datetime1">
              <a:rPr lang="en-US" smtClean="0"/>
              <a:t>10/25/2023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7FE77B-C6F8-4196-B115-F14020E709F2}"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EBB257-7086-4B2E-AEF5-2582038385C0}"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BC862D-F02E-4DF7-A30D-CC2C274FC82D}"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D25BDC-B5BE-412C-8F27-172437968F80}"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D788743-CB41-475E-84B2-CC590E2E341E}" type="datetime1">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BB54BA7-F45B-495D-B732-6ECDB3988155}" type="datetime1">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6DD9F9-1DAD-4F09-B82B-C1B7662675DB}" type="datetime1">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003551-6B78-47BB-B23D-E1726D183890}" type="datetime1">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D40B2-0DA9-4892-BF0D-847BDD3F45DC}" type="datetime1">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3EF3F-EE10-4FA9-A7B4-EC323C459730}" type="datetime1">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E701A-944B-413A-8F8B-7294BCDED450}"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9A2C80-50DA-46D4-83B1-56234CF85238}" type="datetime1">
              <a:rPr lang="en-US" smtClean="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EA5DC2-2803-4F62-95A8-993D1C2EB8C6}" type="datetime1">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7F989-088C-4A23-BC70-457E6A0FEF04}" type="datetime1">
              <a:rPr lang="en-US" smtClean="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D85CC-D744-4866-A91D-F2ACA0600BE3}"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BCC70F-B74A-475F-B7F0-53F9CB776F1E}" type="datetime1">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ABE25BE-375A-4D25-A943-6666B0B50CD2}" type="datetime1">
              <a:rPr lang="en-US" smtClean="0"/>
              <a:t>10/25/2023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Governor’s Office of elderly affairs</a:t>
            </a:r>
            <a:endParaRPr lang="en-US" sz="4800" dirty="0"/>
          </a:p>
        </p:txBody>
      </p:sp>
      <p:sp>
        <p:nvSpPr>
          <p:cNvPr id="3" name="Subtitle 2"/>
          <p:cNvSpPr>
            <a:spLocks noGrp="1"/>
          </p:cNvSpPr>
          <p:nvPr>
            <p:ph type="subTitle" idx="1"/>
          </p:nvPr>
        </p:nvSpPr>
        <p:spPr>
          <a:xfrm rot="21420000">
            <a:off x="935306" y="3388730"/>
            <a:ext cx="9755187" cy="1081123"/>
          </a:xfrm>
        </p:spPr>
        <p:txBody>
          <a:bodyPr/>
          <a:lstStyle/>
          <a:p>
            <a:pPr algn="ctr"/>
            <a:r>
              <a:rPr lang="en-US" dirty="0" smtClean="0"/>
              <a:t>Field </a:t>
            </a:r>
            <a:r>
              <a:rPr lang="en-US" smtClean="0"/>
              <a:t>Audit </a:t>
            </a:r>
            <a:endParaRPr lang="en-US"/>
          </a:p>
          <a:p>
            <a:pPr algn="ctr"/>
            <a:r>
              <a:rPr lang="en-US" smtClean="0"/>
              <a:t>September </a:t>
            </a:r>
            <a:r>
              <a:rPr lang="en-US" dirty="0" smtClean="0"/>
              <a:t>18-20, 2023</a:t>
            </a:r>
            <a:endParaRPr lang="en-US" dirty="0"/>
          </a:p>
        </p:txBody>
      </p:sp>
      <p:pic>
        <p:nvPicPr>
          <p:cNvPr id="5" name="Picture 4" descr="State Logo"/>
          <p:cNvPicPr/>
          <p:nvPr/>
        </p:nvPicPr>
        <p:blipFill>
          <a:blip r:embed="rId3">
            <a:extLst>
              <a:ext uri="{28A0092B-C50C-407E-A947-70E740481C1C}">
                <a14:useLocalDpi xmlns:a14="http://schemas.microsoft.com/office/drawing/2010/main" val="0"/>
              </a:ext>
            </a:extLst>
          </a:blip>
          <a:srcRect/>
          <a:stretch>
            <a:fillRect/>
          </a:stretch>
        </p:blipFill>
        <p:spPr bwMode="auto">
          <a:xfrm>
            <a:off x="4377462" y="203200"/>
            <a:ext cx="2734537" cy="2510971"/>
          </a:xfrm>
          <a:prstGeom prst="rect">
            <a:avLst/>
          </a:prstGeom>
          <a:noFill/>
          <a:ln>
            <a:noFill/>
          </a:ln>
        </p:spPr>
      </p:pic>
      <p:sp>
        <p:nvSpPr>
          <p:cNvPr id="4" name="TextBox 3"/>
          <p:cNvSpPr txBox="1"/>
          <p:nvPr/>
        </p:nvSpPr>
        <p:spPr>
          <a:xfrm rot="21438821">
            <a:off x="4161543" y="5378819"/>
            <a:ext cx="7074237" cy="646331"/>
          </a:xfrm>
          <a:prstGeom prst="rect">
            <a:avLst/>
          </a:prstGeom>
          <a:noFill/>
        </p:spPr>
        <p:txBody>
          <a:bodyPr wrap="square" rtlCol="0">
            <a:spAutoFit/>
          </a:bodyPr>
          <a:lstStyle/>
          <a:p>
            <a:r>
              <a:rPr lang="en-US" sz="3600" dirty="0" smtClean="0"/>
              <a:t>Presented By: Camille Dunbar</a:t>
            </a:r>
            <a:endParaRPr lang="en-US" sz="3600" dirty="0"/>
          </a:p>
        </p:txBody>
      </p:sp>
    </p:spTree>
    <p:extLst>
      <p:ext uri="{BB962C8B-B14F-4D97-AF65-F5344CB8AC3E}">
        <p14:creationId xmlns:p14="http://schemas.microsoft.com/office/powerpoint/2010/main" val="255555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03" y="284584"/>
            <a:ext cx="10396882" cy="1151965"/>
          </a:xfrm>
        </p:spPr>
        <p:txBody>
          <a:bodyPr/>
          <a:lstStyle/>
          <a:p>
            <a:pPr algn="ctr"/>
            <a:r>
              <a:rPr lang="en-US" dirty="0" smtClean="0"/>
              <a:t>Payroll (</a:t>
            </a:r>
            <a:r>
              <a:rPr lang="en-US" dirty="0" err="1" smtClean="0"/>
              <a:t>cont</a:t>
            </a:r>
            <a:r>
              <a:rPr lang="en-US" dirty="0" smtClean="0"/>
              <a:t>)</a:t>
            </a:r>
            <a:endParaRPr lang="en-US" dirty="0"/>
          </a:p>
        </p:txBody>
      </p:sp>
      <p:sp>
        <p:nvSpPr>
          <p:cNvPr id="3" name="Content Placeholder 2"/>
          <p:cNvSpPr>
            <a:spLocks noGrp="1"/>
          </p:cNvSpPr>
          <p:nvPr>
            <p:ph sz="quarter" idx="13"/>
          </p:nvPr>
        </p:nvSpPr>
        <p:spPr>
          <a:xfrm>
            <a:off x="685800" y="1334278"/>
            <a:ext cx="10394707" cy="4040307"/>
          </a:xfrm>
        </p:spPr>
        <p:txBody>
          <a:bodyPr/>
          <a:lstStyle/>
          <a:p>
            <a:pPr>
              <a:lnSpc>
                <a:spcPct val="80000"/>
              </a:lnSpc>
            </a:pPr>
            <a:r>
              <a:rPr lang="en-US" altLang="en-US" cap="none" dirty="0" smtClean="0">
                <a:latin typeface="Arial" panose="020B0604020202020204" pitchFamily="34" charset="0"/>
                <a:cs typeface="Arial" panose="020B0604020202020204" pitchFamily="34" charset="0"/>
              </a:rPr>
              <a:t>Employee leave </a:t>
            </a:r>
          </a:p>
          <a:p>
            <a:pPr lvl="1">
              <a:lnSpc>
                <a:spcPct val="80000"/>
              </a:lnSpc>
            </a:pPr>
            <a:r>
              <a:rPr lang="en-US" altLang="en-US" sz="2000" cap="none" dirty="0" smtClean="0">
                <a:latin typeface="Arial" panose="020B0604020202020204" pitchFamily="34" charset="0"/>
                <a:cs typeface="Arial" panose="020B0604020202020204" pitchFamily="34" charset="0"/>
              </a:rPr>
              <a:t>Recording of leave accruals and leave usage should be indelible (marks that cannot be erased or easily removed).</a:t>
            </a:r>
          </a:p>
          <a:p>
            <a:pPr lvl="1">
              <a:lnSpc>
                <a:spcPct val="80000"/>
              </a:lnSpc>
              <a:buNone/>
            </a:pPr>
            <a:endParaRPr lang="en-US" altLang="en-US" sz="2000" cap="none" dirty="0" smtClean="0">
              <a:latin typeface="Arial" panose="020B0604020202020204" pitchFamily="34" charset="0"/>
              <a:cs typeface="Arial" panose="020B0604020202020204" pitchFamily="34" charset="0"/>
            </a:endParaRPr>
          </a:p>
          <a:p>
            <a:pPr lvl="1">
              <a:lnSpc>
                <a:spcPct val="80000"/>
              </a:lnSpc>
            </a:pPr>
            <a:r>
              <a:rPr lang="en-US" altLang="en-US" sz="2000" cap="none" dirty="0" smtClean="0">
                <a:latin typeface="Arial" panose="020B0604020202020204" pitchFamily="34" charset="0"/>
                <a:cs typeface="Arial" panose="020B0604020202020204" pitchFamily="34" charset="0"/>
              </a:rPr>
              <a:t>If leave time is used, for those employees who earn leave, the hours of leave must be reflected on the time sheets and must be traceable to leave the records. The rate at which an employee earns leave must be accordance with the policy approved by the board. Leave must be approved by the supervisor or director.  The director’s leave should be approved by the board president or other designated board member.</a:t>
            </a:r>
          </a:p>
          <a:p>
            <a:pPr>
              <a:lnSpc>
                <a:spcPct val="80000"/>
              </a:lnSpc>
            </a:pPr>
            <a:endParaRPr lang="en-US" altLang="en-US" cap="none" dirty="0" smtClean="0">
              <a:latin typeface="Arial" panose="020B0604020202020204" pitchFamily="34" charset="0"/>
              <a:cs typeface="Arial" panose="020B0604020202020204" pitchFamily="34" charset="0"/>
            </a:endParaRPr>
          </a:p>
          <a:p>
            <a:pPr>
              <a:lnSpc>
                <a:spcPct val="80000"/>
              </a:lnSpc>
            </a:pPr>
            <a:r>
              <a:rPr lang="en-US" altLang="en-US" cap="none" dirty="0" smtClean="0">
                <a:latin typeface="Arial" panose="020B0604020202020204" pitchFamily="34" charset="0"/>
                <a:cs typeface="Arial" panose="020B0604020202020204" pitchFamily="34" charset="0"/>
              </a:rPr>
              <a:t>Payroll taxes should be reported and paid timely, in accordance with federal and state law.</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84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3841"/>
            <a:ext cx="10396882" cy="1151965"/>
          </a:xfrm>
        </p:spPr>
        <p:txBody>
          <a:bodyPr/>
          <a:lstStyle/>
          <a:p>
            <a:r>
              <a:rPr lang="en-US" dirty="0" smtClean="0"/>
              <a:t>    Bank reconciliations</a:t>
            </a:r>
            <a:endParaRPr lang="en-US" dirty="0"/>
          </a:p>
        </p:txBody>
      </p:sp>
      <p:sp>
        <p:nvSpPr>
          <p:cNvPr id="3" name="Content Placeholder 2"/>
          <p:cNvSpPr>
            <a:spLocks noGrp="1"/>
          </p:cNvSpPr>
          <p:nvPr>
            <p:ph sz="quarter" idx="13"/>
          </p:nvPr>
        </p:nvSpPr>
        <p:spPr>
          <a:xfrm>
            <a:off x="685800" y="1239864"/>
            <a:ext cx="10394707" cy="4134722"/>
          </a:xfrm>
        </p:spPr>
        <p:txBody>
          <a:bodyPr>
            <a:normAutofit fontScale="92500" lnSpcReduction="10000"/>
          </a:bodyPr>
          <a:lstStyle/>
          <a:p>
            <a:pPr marL="0" marR="0">
              <a:lnSpc>
                <a:spcPct val="107000"/>
              </a:lnSpc>
              <a:spcBef>
                <a:spcPts val="0"/>
              </a:spcBef>
              <a:spcAft>
                <a:spcPts val="0"/>
              </a:spcAft>
            </a:pPr>
            <a:endParaRPr lang="en-US" sz="32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32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Beginning balance</a:t>
            </a:r>
            <a:endParaRPr lang="en-US" sz="3200" cap="none" dirty="0" smtClean="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32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List of outstanding checks and deposits</a:t>
            </a:r>
            <a:endParaRPr lang="en-US" sz="3200" cap="none" dirty="0" smtClean="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32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Bank adjustments – credits/debits/charges</a:t>
            </a:r>
            <a:endParaRPr lang="en-US" sz="3200" cap="none" dirty="0" smtClean="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32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Are stale dated checks dealt with timely </a:t>
            </a:r>
            <a:r>
              <a:rPr lang="en-US" sz="19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(detailed in later slide)</a:t>
            </a:r>
            <a:endParaRPr lang="en-US" sz="1900" cap="none" dirty="0" smtClean="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3200" cap="none"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indent="0" algn="ctr">
              <a:lnSpc>
                <a:spcPct val="107000"/>
              </a:lnSpc>
              <a:spcBef>
                <a:spcPts val="0"/>
              </a:spcBef>
              <a:spcAft>
                <a:spcPts val="0"/>
              </a:spcAft>
              <a:buNone/>
            </a:pPr>
            <a:r>
              <a:rPr lang="en-US" sz="2400" b="1" cap="none"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After the monthly bank reconciliation has been completed, the person who prepared the bank reconciliation must sign and date it. Afterwards, it must be reviewed by the supervisor. The supervisor must sign and date the monthly reconciliation to document approval.   </a:t>
            </a:r>
            <a:endParaRPr lang="en-US" sz="2400" b="1" cap="none" dirty="0" smtClean="0">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pic>
        <p:nvPicPr>
          <p:cNvPr id="4" name="Picture 3" descr="Step by Step Bank Reconciliation for Quickbooks - Founder's CPA"/>
          <p:cNvPicPr/>
          <p:nvPr/>
        </p:nvPicPr>
        <p:blipFill>
          <a:blip r:embed="rId2">
            <a:extLst>
              <a:ext uri="{28A0092B-C50C-407E-A947-70E740481C1C}">
                <a14:useLocalDpi xmlns:a14="http://schemas.microsoft.com/office/drawing/2010/main" val="0"/>
              </a:ext>
            </a:extLst>
          </a:blip>
          <a:srcRect/>
          <a:stretch>
            <a:fillRect/>
          </a:stretch>
        </p:blipFill>
        <p:spPr bwMode="auto">
          <a:xfrm rot="1657225">
            <a:off x="8224566" y="633643"/>
            <a:ext cx="3247444" cy="2090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157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35903"/>
            <a:ext cx="10396882" cy="807097"/>
          </a:xfrm>
        </p:spPr>
        <p:txBody>
          <a:bodyPr>
            <a:noAutofit/>
          </a:bodyPr>
          <a:lstStyle/>
          <a:p>
            <a:pPr algn="ctr"/>
            <a:r>
              <a:rPr lang="en-US" altLang="en-US" sz="4400" dirty="0"/>
              <a:t>Unclaimed Property Law</a:t>
            </a:r>
            <a:br>
              <a:rPr lang="en-US" altLang="en-US" sz="4400" dirty="0"/>
            </a:br>
            <a:r>
              <a:rPr lang="en-US" altLang="en-US" sz="4400" b="1" dirty="0"/>
              <a:t>R.S. 9:151 </a:t>
            </a:r>
            <a:r>
              <a:rPr lang="en-US" altLang="en-US" sz="4400" b="1" cap="none" dirty="0" smtClean="0"/>
              <a:t>through</a:t>
            </a:r>
            <a:r>
              <a:rPr lang="en-US" altLang="en-US" sz="4400" b="1" dirty="0" smtClean="0"/>
              <a:t> </a:t>
            </a:r>
            <a:r>
              <a:rPr lang="en-US" altLang="en-US" sz="4400" b="1" dirty="0"/>
              <a:t>R.S. 9:181</a:t>
            </a:r>
            <a:endParaRPr lang="en-US" sz="4400" dirty="0"/>
          </a:p>
        </p:txBody>
      </p:sp>
      <p:sp>
        <p:nvSpPr>
          <p:cNvPr id="3" name="Content Placeholder 2"/>
          <p:cNvSpPr>
            <a:spLocks noGrp="1"/>
          </p:cNvSpPr>
          <p:nvPr>
            <p:ph sz="quarter" idx="13"/>
          </p:nvPr>
        </p:nvSpPr>
        <p:spPr>
          <a:xfrm>
            <a:off x="100013" y="1457325"/>
            <a:ext cx="11530012" cy="4557713"/>
          </a:xfrm>
        </p:spPr>
        <p:txBody>
          <a:bodyPr>
            <a:normAutofit/>
          </a:bodyPr>
          <a:lstStyle/>
          <a:p>
            <a:pPr algn="ctr">
              <a:buNone/>
            </a:pPr>
            <a:r>
              <a:rPr lang="en-US" altLang="en-US" cap="none" dirty="0">
                <a:latin typeface="Arial" panose="020B0604020202020204" pitchFamily="34" charset="0"/>
                <a:cs typeface="Arial" panose="020B0604020202020204" pitchFamily="34" charset="0"/>
              </a:rPr>
              <a:t>The Louisiana Unclaimed Property Statutes (Louisiana Revised Statutes 9:151-182) in general require businesses and others to review their records each year to determine whether they are in the possession of any monies, funds, securities, or other intangible personal property that have been unclaimed for the required dormancy period, and to make an annual report of their findings. Any </a:t>
            </a:r>
            <a:r>
              <a:rPr lang="en-US" altLang="en-US" cap="none" dirty="0" smtClean="0">
                <a:latin typeface="Arial" panose="020B0604020202020204" pitchFamily="34" charset="0"/>
                <a:cs typeface="Arial" panose="020B0604020202020204" pitchFamily="34" charset="0"/>
              </a:rPr>
              <a:t> money or financial asset that has remained unclaimed by the owner for a specified number of years is considered Unclaimed Property.</a:t>
            </a:r>
          </a:p>
          <a:p>
            <a:pPr algn="ctr">
              <a:buNone/>
            </a:pPr>
            <a:r>
              <a:rPr lang="en-US" altLang="en-US" cap="none" dirty="0">
                <a:latin typeface="Arial" panose="020B0604020202020204" pitchFamily="34" charset="0"/>
                <a:cs typeface="Arial" panose="020B0604020202020204" pitchFamily="34" charset="0"/>
              </a:rPr>
              <a:t>The Council should have a plainly visible stale date </a:t>
            </a:r>
            <a:r>
              <a:rPr lang="en-US" altLang="en-US" cap="none" dirty="0" smtClean="0">
                <a:latin typeface="Arial" panose="020B0604020202020204" pitchFamily="34" charset="0"/>
                <a:cs typeface="Arial" panose="020B0604020202020204" pitchFamily="34" charset="0"/>
              </a:rPr>
              <a:t>(example: check </a:t>
            </a:r>
            <a:r>
              <a:rPr lang="en-US" altLang="en-US" cap="none" dirty="0">
                <a:latin typeface="Arial" panose="020B0604020202020204" pitchFamily="34" charset="0"/>
                <a:cs typeface="Arial" panose="020B0604020202020204" pitchFamily="34" charset="0"/>
              </a:rPr>
              <a:t>not valid after 90 days)</a:t>
            </a:r>
          </a:p>
          <a:p>
            <a:r>
              <a:rPr lang="en-US" altLang="en-US" cap="none" dirty="0" smtClean="0">
                <a:latin typeface="Arial" panose="020B0604020202020204" pitchFamily="34" charset="0"/>
                <a:cs typeface="Arial" panose="020B0604020202020204" pitchFamily="34" charset="0"/>
              </a:rPr>
              <a:t>Contact payee through an outreach letter at last known address &amp; inquire about the check.</a:t>
            </a:r>
          </a:p>
          <a:p>
            <a:pPr lvl="1"/>
            <a:r>
              <a:rPr lang="en-US" altLang="en-US" sz="2000" cap="none" dirty="0" smtClean="0">
                <a:latin typeface="Arial" panose="020B0604020202020204" pitchFamily="34" charset="0"/>
                <a:cs typeface="Arial" panose="020B0604020202020204" pitchFamily="34" charset="0"/>
              </a:rPr>
              <a:t>If the recipient of the check cannot be located, then the value of the check and a report must be submitted to the Louisiana State Treasury.</a:t>
            </a:r>
            <a:endParaRPr lang="en-US" dirty="0"/>
          </a:p>
        </p:txBody>
      </p:sp>
      <p:sp>
        <p:nvSpPr>
          <p:cNvPr id="4" name="Rectangle 3"/>
          <p:cNvSpPr/>
          <p:nvPr/>
        </p:nvSpPr>
        <p:spPr>
          <a:xfrm>
            <a:off x="900606" y="5777498"/>
            <a:ext cx="9965094" cy="369332"/>
          </a:xfrm>
          <a:prstGeom prst="rect">
            <a:avLst/>
          </a:prstGeom>
        </p:spPr>
        <p:txBody>
          <a:bodyPr wrap="square">
            <a:spAutoFit/>
          </a:bodyPr>
          <a:lstStyle/>
          <a:p>
            <a:pPr lvl="2"/>
            <a:r>
              <a:rPr lang="en-US" altLang="en-US" dirty="0"/>
              <a:t>https://www.treasury.la.gov/unclaimed-property-1</a:t>
            </a:r>
          </a:p>
        </p:txBody>
      </p:sp>
    </p:spTree>
    <p:extLst>
      <p:ext uri="{BB962C8B-B14F-4D97-AF65-F5344CB8AC3E}">
        <p14:creationId xmlns:p14="http://schemas.microsoft.com/office/powerpoint/2010/main" val="389638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8276" y="236349"/>
            <a:ext cx="10396882" cy="1151965"/>
          </a:xfrm>
        </p:spPr>
        <p:txBody>
          <a:bodyPr/>
          <a:lstStyle/>
          <a:p>
            <a:pPr algn="ctr"/>
            <a:r>
              <a:rPr lang="en-US" dirty="0" smtClean="0"/>
              <a:t>Petty cash</a:t>
            </a:r>
            <a:endParaRPr lang="en-US" dirty="0"/>
          </a:p>
        </p:txBody>
      </p:sp>
      <p:sp>
        <p:nvSpPr>
          <p:cNvPr id="3" name="Content Placeholder 2"/>
          <p:cNvSpPr>
            <a:spLocks noGrp="1"/>
          </p:cNvSpPr>
          <p:nvPr>
            <p:ph sz="quarter" idx="13"/>
          </p:nvPr>
        </p:nvSpPr>
        <p:spPr/>
        <p:txBody>
          <a:bodyPr>
            <a:noAutofit/>
          </a:bodyPr>
          <a:lstStyle/>
          <a:p>
            <a:r>
              <a:rPr lang="en-US" sz="1800" cap="none" dirty="0" smtClean="0">
                <a:latin typeface="Arial" panose="020B0604020202020204" pitchFamily="34" charset="0"/>
                <a:cs typeface="Arial" panose="020B0604020202020204" pitchFamily="34" charset="0"/>
              </a:rPr>
              <a:t>The authorized petty cash amount should always equal the amount of cash and receipts in the drawer/box.</a:t>
            </a:r>
          </a:p>
          <a:p>
            <a:r>
              <a:rPr lang="en-US" sz="1800" cap="none" dirty="0" smtClean="0">
                <a:latin typeface="Arial" panose="020B0604020202020204" pitchFamily="34" charset="0"/>
                <a:cs typeface="Arial" panose="020B0604020202020204" pitchFamily="34" charset="0"/>
              </a:rPr>
              <a:t>Purchase authorization must be approved before a petty cash purchase is made.</a:t>
            </a:r>
          </a:p>
          <a:p>
            <a:r>
              <a:rPr lang="en-US" sz="1800" cap="none" dirty="0" smtClean="0">
                <a:latin typeface="Arial" panose="020B0604020202020204" pitchFamily="34" charset="0"/>
                <a:cs typeface="Arial" panose="020B0604020202020204" pitchFamily="34" charset="0"/>
              </a:rPr>
              <a:t>Purchases made by the director must be reviewed and approved by the Board President or other designated board member.</a:t>
            </a:r>
          </a:p>
          <a:p>
            <a:r>
              <a:rPr lang="en-US" sz="1800" cap="none" dirty="0" smtClean="0">
                <a:latin typeface="Arial" panose="020B0604020202020204" pitchFamily="34" charset="0"/>
                <a:cs typeface="Arial" panose="020B0604020202020204" pitchFamily="34" charset="0"/>
              </a:rPr>
              <a:t>The Petty </a:t>
            </a:r>
            <a:r>
              <a:rPr lang="en-US" sz="1800" cap="none" dirty="0">
                <a:latin typeface="Arial" panose="020B0604020202020204" pitchFamily="34" charset="0"/>
                <a:cs typeface="Arial" panose="020B0604020202020204" pitchFamily="34" charset="0"/>
              </a:rPr>
              <a:t>C</a:t>
            </a:r>
            <a:r>
              <a:rPr lang="en-US" sz="1800" cap="none" dirty="0" smtClean="0">
                <a:latin typeface="Arial" panose="020B0604020202020204" pitchFamily="34" charset="0"/>
                <a:cs typeface="Arial" panose="020B0604020202020204" pitchFamily="34" charset="0"/>
              </a:rPr>
              <a:t>ash </a:t>
            </a:r>
            <a:r>
              <a:rPr lang="en-US" sz="1800" cap="none" dirty="0">
                <a:latin typeface="Arial" panose="020B0604020202020204" pitchFamily="34" charset="0"/>
                <a:cs typeface="Arial" panose="020B0604020202020204" pitchFamily="34" charset="0"/>
              </a:rPr>
              <a:t>F</a:t>
            </a:r>
            <a:r>
              <a:rPr lang="en-US" sz="1800" cap="none" dirty="0" smtClean="0">
                <a:latin typeface="Arial" panose="020B0604020202020204" pitchFamily="34" charset="0"/>
                <a:cs typeface="Arial" panose="020B0604020202020204" pitchFamily="34" charset="0"/>
              </a:rPr>
              <a:t>und should be replenished timely.</a:t>
            </a:r>
          </a:p>
          <a:p>
            <a:r>
              <a:rPr lang="en-US" sz="1800" cap="none" dirty="0" smtClean="0">
                <a:latin typeface="Arial" panose="020B0604020202020204" pitchFamily="34" charset="0"/>
                <a:cs typeface="Arial" panose="020B0604020202020204" pitchFamily="34" charset="0"/>
              </a:rPr>
              <a:t>Purchase authorizations and receipts should be attached to the replenishment check request, and filed with copy of the check.</a:t>
            </a:r>
          </a:p>
          <a:p>
            <a:r>
              <a:rPr lang="en-US" sz="1800" cap="none" dirty="0" smtClean="0">
                <a:latin typeface="Arial" panose="020B0604020202020204" pitchFamily="34" charset="0"/>
                <a:cs typeface="Arial" panose="020B0604020202020204" pitchFamily="34" charset="0"/>
              </a:rPr>
              <a:t>All agencies must have an internal control system for petty cash consisting of written procedures.</a:t>
            </a:r>
            <a:endParaRPr lang="en-US" sz="1800" dirty="0">
              <a:latin typeface="Arial" panose="020B0604020202020204" pitchFamily="34" charset="0"/>
              <a:cs typeface="Arial" panose="020B0604020202020204" pitchFamily="34" charset="0"/>
            </a:endParaRPr>
          </a:p>
        </p:txBody>
      </p:sp>
      <p:sp>
        <p:nvSpPr>
          <p:cNvPr id="4" name="Rectangle 3"/>
          <p:cNvSpPr/>
          <p:nvPr/>
        </p:nvSpPr>
        <p:spPr>
          <a:xfrm>
            <a:off x="2108936" y="5832551"/>
            <a:ext cx="5991833" cy="369332"/>
          </a:xfrm>
          <a:prstGeom prst="rect">
            <a:avLst/>
          </a:prstGeom>
        </p:spPr>
        <p:txBody>
          <a:bodyPr wrap="none">
            <a:spAutoFit/>
          </a:bodyPr>
          <a:lstStyle/>
          <a:p>
            <a:pPr marR="0" lvl="0">
              <a:spcBef>
                <a:spcPts val="0"/>
              </a:spcBef>
              <a:spcAft>
                <a:spcPts val="0"/>
              </a:spcAft>
              <a:tabLst>
                <a:tab pos="457200" algn="l"/>
              </a:tabLst>
            </a:pPr>
            <a:r>
              <a:rPr lang="en-US" b="1" dirty="0">
                <a:solidFill>
                  <a:srgbClr val="262626"/>
                </a:solidFill>
                <a:latin typeface="Arial" panose="020B0604020202020204" pitchFamily="34" charset="0"/>
                <a:ea typeface="Times New Roman" panose="02020603050405020304" pitchFamily="18" charset="0"/>
                <a:cs typeface="Arial" panose="020B0604020202020204" pitchFamily="34" charset="0"/>
              </a:rPr>
              <a:t>See GOEA Policy Manual Subchapter C </a:t>
            </a:r>
            <a:r>
              <a:rPr lang="en-US" b="1" dirty="0" smtClean="0">
                <a:solidFill>
                  <a:srgbClr val="262626"/>
                </a:solidFill>
                <a:latin typeface="Arial" panose="020B0604020202020204" pitchFamily="34" charset="0"/>
                <a:ea typeface="Times New Roman" panose="02020603050405020304" pitchFamily="18" charset="0"/>
                <a:cs typeface="Arial" panose="020B0604020202020204" pitchFamily="34" charset="0"/>
              </a:rPr>
              <a:t>1159(D)(2)(a)</a:t>
            </a:r>
            <a:r>
              <a:rPr lang="en-US" dirty="0" smtClean="0">
                <a:solidFill>
                  <a:srgbClr val="262626"/>
                </a:solidFill>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H&amp;S 6&quot; Petty Cash Tin Steel Money Safe Box with Lock 2 Keys - Black :  Amazon.ca: Office Products"/>
          <p:cNvPicPr/>
          <p:nvPr/>
        </p:nvPicPr>
        <p:blipFill>
          <a:blip r:embed="rId2">
            <a:extLst>
              <a:ext uri="{28A0092B-C50C-407E-A947-70E740481C1C}">
                <a14:useLocalDpi xmlns:a14="http://schemas.microsoft.com/office/drawing/2010/main" val="0"/>
              </a:ext>
            </a:extLst>
          </a:blip>
          <a:srcRect/>
          <a:stretch>
            <a:fillRect/>
          </a:stretch>
        </p:blipFill>
        <p:spPr bwMode="auto">
          <a:xfrm>
            <a:off x="318424" y="38596"/>
            <a:ext cx="1199704" cy="1547469"/>
          </a:xfrm>
          <a:prstGeom prst="rect">
            <a:avLst/>
          </a:prstGeom>
          <a:noFill/>
          <a:ln>
            <a:noFill/>
          </a:ln>
        </p:spPr>
      </p:pic>
    </p:spTree>
    <p:extLst>
      <p:ext uri="{BB962C8B-B14F-4D97-AF65-F5344CB8AC3E}">
        <p14:creationId xmlns:p14="http://schemas.microsoft.com/office/powerpoint/2010/main" val="33940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242888"/>
            <a:ext cx="10396882" cy="523068"/>
          </a:xfrm>
        </p:spPr>
        <p:txBody>
          <a:bodyPr>
            <a:normAutofit fontScale="90000"/>
          </a:bodyPr>
          <a:lstStyle/>
          <a:p>
            <a:pPr algn="ctr"/>
            <a:r>
              <a:rPr lang="en-US" dirty="0" smtClean="0"/>
              <a:t>travel</a:t>
            </a:r>
            <a:endParaRPr lang="en-US" dirty="0"/>
          </a:p>
        </p:txBody>
      </p:sp>
      <p:sp>
        <p:nvSpPr>
          <p:cNvPr id="3" name="Content Placeholder 2"/>
          <p:cNvSpPr>
            <a:spLocks noGrp="1"/>
          </p:cNvSpPr>
          <p:nvPr>
            <p:ph sz="quarter" idx="13"/>
          </p:nvPr>
        </p:nvSpPr>
        <p:spPr>
          <a:xfrm>
            <a:off x="559388" y="894544"/>
            <a:ext cx="10394707" cy="4959455"/>
          </a:xfrm>
        </p:spPr>
        <p:txBody>
          <a:bodyPr>
            <a:normAutofit fontScale="85000" lnSpcReduction="10000"/>
          </a:bodyPr>
          <a:lstStyle/>
          <a:p>
            <a:pPr lvl="0"/>
            <a:r>
              <a:rPr lang="en-US" cap="none" dirty="0" smtClean="0"/>
              <a:t>All travel must be approved in advance. Travel authorization must include the expense coding.</a:t>
            </a:r>
            <a:endParaRPr lang="en-US" sz="1600" cap="none" dirty="0" smtClean="0"/>
          </a:p>
          <a:p>
            <a:pPr lvl="0"/>
            <a:r>
              <a:rPr lang="en-US" cap="none" dirty="0" smtClean="0"/>
              <a:t>All travel must be reimbursed in accordance with PPM49 &amp; GSA (General Services Administration) Per Diem Rates.</a:t>
            </a:r>
          </a:p>
          <a:p>
            <a:pPr marL="0" lvl="0" indent="0">
              <a:buNone/>
            </a:pPr>
            <a:r>
              <a:rPr lang="en-US" cap="none" dirty="0"/>
              <a:t> </a:t>
            </a:r>
            <a:r>
              <a:rPr lang="en-US" cap="none" dirty="0" smtClean="0"/>
              <a:t>     </a:t>
            </a:r>
            <a:r>
              <a:rPr lang="en-US" u="sng" cap="none" dirty="0">
                <a:solidFill>
                  <a:srgbClr val="0000FF"/>
                </a:solidFill>
              </a:rPr>
              <a:t>https://www.doa.la.gov/doa/ost/ppm-49-travel-guide/</a:t>
            </a:r>
            <a:endParaRPr lang="en-US" cap="none" dirty="0" smtClean="0">
              <a:solidFill>
                <a:srgbClr val="0000FF"/>
              </a:solidFill>
            </a:endParaRPr>
          </a:p>
          <a:p>
            <a:pPr marL="0" lvl="0" indent="0">
              <a:buNone/>
            </a:pPr>
            <a:r>
              <a:rPr lang="en-US" cap="none" dirty="0">
                <a:solidFill>
                  <a:srgbClr val="0000FF"/>
                </a:solidFill>
              </a:rPr>
              <a:t> </a:t>
            </a:r>
            <a:r>
              <a:rPr lang="en-US" cap="none" dirty="0" smtClean="0">
                <a:solidFill>
                  <a:srgbClr val="0000FF"/>
                </a:solidFill>
              </a:rPr>
              <a:t>     </a:t>
            </a:r>
            <a:r>
              <a:rPr lang="en-US" u="sng" cap="none" dirty="0">
                <a:solidFill>
                  <a:srgbClr val="0000FF"/>
                </a:solidFill>
                <a:hlinkClick r:id="rId2"/>
              </a:rPr>
              <a:t>https://</a:t>
            </a:r>
            <a:r>
              <a:rPr lang="en-US" u="sng" cap="none" dirty="0" smtClean="0">
                <a:solidFill>
                  <a:srgbClr val="0000FF"/>
                </a:solidFill>
                <a:hlinkClick r:id="rId2"/>
              </a:rPr>
              <a:t>www.gsa.gov/travel/plan-book/per-diem-rates</a:t>
            </a:r>
            <a:endParaRPr lang="en-US" sz="1600" cap="none" dirty="0">
              <a:solidFill>
                <a:srgbClr val="0000FF"/>
              </a:solidFill>
            </a:endParaRPr>
          </a:p>
          <a:p>
            <a:pPr lvl="0"/>
            <a:r>
              <a:rPr lang="en-US" cap="none" dirty="0" smtClean="0"/>
              <a:t>All travel authorizations and travel expense vouchers must be signed by employee and supervisor/director. The director’s travel should be reviewed and approved by the board president or other designated board member.</a:t>
            </a:r>
            <a:endParaRPr lang="en-US" sz="1600" cap="none" dirty="0" smtClean="0"/>
          </a:p>
          <a:p>
            <a:pPr lvl="0"/>
            <a:r>
              <a:rPr lang="en-US" cap="none" dirty="0" smtClean="0"/>
              <a:t>Travel expense voucher must include:</a:t>
            </a:r>
            <a:endParaRPr lang="en-US" sz="1600" cap="none" dirty="0" smtClean="0"/>
          </a:p>
          <a:p>
            <a:pPr lvl="1"/>
            <a:r>
              <a:rPr lang="en-US" cap="none" dirty="0" smtClean="0"/>
              <a:t>Date and time travel began and ended.</a:t>
            </a:r>
            <a:endParaRPr lang="en-US" sz="1600" cap="none" dirty="0" smtClean="0"/>
          </a:p>
          <a:p>
            <a:pPr lvl="1"/>
            <a:r>
              <a:rPr lang="en-US" cap="none" dirty="0" smtClean="0"/>
              <a:t>Beginning and ending vehicle odometer readings.</a:t>
            </a:r>
            <a:endParaRPr lang="en-US" sz="1600" cap="none" dirty="0" smtClean="0"/>
          </a:p>
          <a:p>
            <a:pPr lvl="1"/>
            <a:r>
              <a:rPr lang="en-US" cap="none" dirty="0" smtClean="0"/>
              <a:t>Parking and toll receipts</a:t>
            </a:r>
            <a:endParaRPr lang="en-US" sz="1600" cap="none" dirty="0" smtClean="0"/>
          </a:p>
          <a:p>
            <a:pPr lvl="1"/>
            <a:r>
              <a:rPr lang="en-US" cap="none" dirty="0" smtClean="0"/>
              <a:t>All travel expense vouchers should be posted and reimbursed timely.</a:t>
            </a:r>
            <a:endParaRPr lang="en-US" sz="1400" cap="none" dirty="0" smtClean="0"/>
          </a:p>
          <a:p>
            <a:pPr lvl="0"/>
            <a:r>
              <a:rPr lang="en-US" cap="none" dirty="0" smtClean="0"/>
              <a:t>All agencies should review updates to PPM49 &amp; GSA annually as eligible meals, hotel rates, and mileage rates changes annually.</a:t>
            </a:r>
            <a:endParaRPr lang="en-US" sz="1600" cap="none" dirty="0" smtClean="0"/>
          </a:p>
          <a:p>
            <a:endParaRPr lang="en-US" cap="none" dirty="0"/>
          </a:p>
        </p:txBody>
      </p:sp>
    </p:spTree>
    <p:extLst>
      <p:ext uri="{BB962C8B-B14F-4D97-AF65-F5344CB8AC3E}">
        <p14:creationId xmlns:p14="http://schemas.microsoft.com/office/powerpoint/2010/main" val="262932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67346"/>
            <a:ext cx="10396882" cy="600559"/>
          </a:xfrm>
        </p:spPr>
        <p:txBody>
          <a:bodyPr>
            <a:normAutofit fontScale="90000"/>
          </a:bodyPr>
          <a:lstStyle/>
          <a:p>
            <a:pPr algn="ctr"/>
            <a:r>
              <a:rPr lang="en-US" dirty="0" smtClean="0"/>
              <a:t>inventory</a:t>
            </a:r>
            <a:endParaRPr lang="en-US" dirty="0"/>
          </a:p>
        </p:txBody>
      </p:sp>
      <p:sp>
        <p:nvSpPr>
          <p:cNvPr id="3" name="Content Placeholder 2"/>
          <p:cNvSpPr>
            <a:spLocks noGrp="1"/>
          </p:cNvSpPr>
          <p:nvPr>
            <p:ph sz="quarter" idx="13"/>
          </p:nvPr>
        </p:nvSpPr>
        <p:spPr>
          <a:xfrm>
            <a:off x="418454" y="867905"/>
            <a:ext cx="10662053" cy="4902651"/>
          </a:xfrm>
        </p:spPr>
        <p:txBody>
          <a:bodyPr>
            <a:normAutofit fontScale="85000" lnSpcReduction="10000"/>
          </a:bodyPr>
          <a:lstStyle/>
          <a:p>
            <a:pPr marL="0" indent="0">
              <a:buNone/>
            </a:pPr>
            <a:r>
              <a:rPr lang="en-US" b="1" cap="none" dirty="0" smtClean="0">
                <a:latin typeface="Arial" panose="020B0604020202020204" pitchFamily="34" charset="0"/>
                <a:cs typeface="Arial" panose="020B0604020202020204" pitchFamily="34" charset="0"/>
              </a:rPr>
              <a:t>Moveable property is defined as physical property with an acquisition cost equal to or greater than </a:t>
            </a:r>
          </a:p>
          <a:p>
            <a:pPr marL="0" indent="0">
              <a:buNone/>
            </a:pPr>
            <a:r>
              <a:rPr lang="en-US" b="1" cap="none" dirty="0" smtClean="0">
                <a:latin typeface="Arial" panose="020B0604020202020204" pitchFamily="34" charset="0"/>
                <a:cs typeface="Arial" panose="020B0604020202020204" pitchFamily="34" charset="0"/>
              </a:rPr>
              <a:t>$1,000 and a useful life of more than one year. All moveable property must be visibly tagged. Tags should be of a type that cannot be removed easily.</a:t>
            </a:r>
          </a:p>
          <a:p>
            <a:pPr marL="0" indent="0">
              <a:buNone/>
            </a:pPr>
            <a:r>
              <a:rPr lang="en-US" b="1" cap="none" dirty="0" smtClean="0">
                <a:latin typeface="Arial" panose="020B0604020202020204" pitchFamily="34" charset="0"/>
                <a:cs typeface="Arial" panose="020B0604020202020204" pitchFamily="34" charset="0"/>
              </a:rPr>
              <a:t>The location of some inventory items will be verified.</a:t>
            </a:r>
          </a:p>
          <a:p>
            <a:pPr marL="0" indent="0">
              <a:buNone/>
            </a:pPr>
            <a:r>
              <a:rPr lang="en-US" b="1" cap="none" dirty="0" smtClean="0">
                <a:latin typeface="Arial" panose="020B0604020202020204" pitchFamily="34" charset="0"/>
                <a:cs typeface="Arial" panose="020B0604020202020204" pitchFamily="34" charset="0"/>
              </a:rPr>
              <a:t>Newly acquired equipment should be tagged and recorded in the inventory system timely.</a:t>
            </a:r>
          </a:p>
          <a:p>
            <a:pPr marL="0" indent="0">
              <a:buNone/>
            </a:pPr>
            <a:r>
              <a:rPr lang="en-US" b="1" cap="none" dirty="0" smtClean="0">
                <a:latin typeface="Arial" panose="020B0604020202020204" pitchFamily="34" charset="0"/>
                <a:cs typeface="Arial" panose="020B0604020202020204" pitchFamily="34" charset="0"/>
              </a:rPr>
              <a:t>The auditor will compare purchase date of equipment to the day an item is added to the inventory.</a:t>
            </a:r>
          </a:p>
          <a:p>
            <a:pPr marL="0" indent="0">
              <a:buNone/>
            </a:pPr>
            <a:r>
              <a:rPr lang="en-US" b="1" cap="none" dirty="0" smtClean="0">
                <a:latin typeface="Arial" panose="020B0604020202020204" pitchFamily="34" charset="0"/>
                <a:cs typeface="Arial" panose="020B0604020202020204" pitchFamily="34" charset="0"/>
              </a:rPr>
              <a:t>The auditor will verify that </a:t>
            </a:r>
            <a:r>
              <a:rPr lang="en-US" b="1" cap="none" dirty="0">
                <a:latin typeface="Arial" panose="020B0604020202020204" pitchFamily="34" charset="0"/>
                <a:cs typeface="Arial" panose="020B0604020202020204" pitchFamily="34" charset="0"/>
              </a:rPr>
              <a:t>C</a:t>
            </a:r>
            <a:r>
              <a:rPr lang="en-US" b="1" cap="none" dirty="0" smtClean="0">
                <a:latin typeface="Arial" panose="020B0604020202020204" pitchFamily="34" charset="0"/>
                <a:cs typeface="Arial" panose="020B0604020202020204" pitchFamily="34" charset="0"/>
              </a:rPr>
              <a:t>apital </a:t>
            </a:r>
            <a:r>
              <a:rPr lang="en-US" b="1" cap="none" dirty="0">
                <a:latin typeface="Arial" panose="020B0604020202020204" pitchFamily="34" charset="0"/>
                <a:cs typeface="Arial" panose="020B0604020202020204" pitchFamily="34" charset="0"/>
              </a:rPr>
              <a:t>O</a:t>
            </a:r>
            <a:r>
              <a:rPr lang="en-US" b="1" cap="none" dirty="0" smtClean="0">
                <a:latin typeface="Arial" panose="020B0604020202020204" pitchFamily="34" charset="0"/>
                <a:cs typeface="Arial" panose="020B0604020202020204" pitchFamily="34" charset="0"/>
              </a:rPr>
              <a:t>utlays were approved in the budget.</a:t>
            </a:r>
          </a:p>
          <a:p>
            <a:pPr marL="0" indent="0">
              <a:buNone/>
            </a:pPr>
            <a:r>
              <a:rPr lang="en-US" b="1" cap="none" dirty="0" smtClean="0">
                <a:latin typeface="Arial" panose="020B0604020202020204" pitchFamily="34" charset="0"/>
                <a:cs typeface="Arial" panose="020B0604020202020204" pitchFamily="34" charset="0"/>
              </a:rPr>
              <a:t>The annual inventory schedule submitted to GOEA must match the audit.</a:t>
            </a:r>
          </a:p>
          <a:p>
            <a:pPr marL="0" indent="0">
              <a:buNone/>
            </a:pPr>
            <a:r>
              <a:rPr lang="en-US" b="1" cap="none" dirty="0" smtClean="0">
                <a:latin typeface="Arial" panose="020B0604020202020204" pitchFamily="34" charset="0"/>
                <a:cs typeface="Arial" panose="020B0604020202020204" pitchFamily="34" charset="0"/>
              </a:rPr>
              <a:t>A physical inventory of all moveable property should be completed annually. GOEA will ask for documentation to verify that an inventory has been completed.</a:t>
            </a:r>
          </a:p>
          <a:p>
            <a:pPr marL="0" indent="0">
              <a:buNone/>
            </a:pPr>
            <a:r>
              <a:rPr lang="en-US" b="1" cap="none" dirty="0" smtClean="0">
                <a:latin typeface="Arial" panose="020B0604020202020204" pitchFamily="34" charset="0"/>
                <a:cs typeface="Arial" panose="020B0604020202020204" pitchFamily="34" charset="0"/>
              </a:rPr>
              <a:t>Moveable property with a value of $5,000 or more may not be disposed of without prior written approval of GOEA</a:t>
            </a:r>
            <a:endParaRPr lang="en-US" b="1" cap="none" dirty="0">
              <a:latin typeface="Arial" panose="020B0604020202020204" pitchFamily="34" charset="0"/>
              <a:cs typeface="Arial" panose="020B0604020202020204" pitchFamily="34" charset="0"/>
            </a:endParaRPr>
          </a:p>
        </p:txBody>
      </p:sp>
      <p:sp>
        <p:nvSpPr>
          <p:cNvPr id="4" name="Rectangle 3"/>
          <p:cNvSpPr/>
          <p:nvPr/>
        </p:nvSpPr>
        <p:spPr>
          <a:xfrm>
            <a:off x="157164" y="5770557"/>
            <a:ext cx="11515724" cy="461665"/>
          </a:xfrm>
          <a:prstGeom prst="rect">
            <a:avLst/>
          </a:prstGeom>
        </p:spPr>
        <p:txBody>
          <a:bodyPr wrap="square">
            <a:spAutoFit/>
          </a:bodyPr>
          <a:lstStyle/>
          <a:p>
            <a:r>
              <a:rPr lang="en-US" sz="2400" dirty="0"/>
              <a:t>See GOEA Policy Manual Subchapter D 1199C.1. through </a:t>
            </a:r>
            <a:r>
              <a:rPr lang="en-US" sz="2400" dirty="0" smtClean="0"/>
              <a:t>1199C.1.g &amp; GOEA Audit Guide, page 8</a:t>
            </a:r>
            <a:r>
              <a:rPr lang="en-US" dirty="0" smtClean="0"/>
              <a:t>.</a:t>
            </a:r>
            <a:endParaRPr lang="en-US" dirty="0"/>
          </a:p>
        </p:txBody>
      </p:sp>
    </p:spTree>
    <p:extLst>
      <p:ext uri="{BB962C8B-B14F-4D97-AF65-F5344CB8AC3E}">
        <p14:creationId xmlns:p14="http://schemas.microsoft.com/office/powerpoint/2010/main" val="417974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760" y="329339"/>
            <a:ext cx="10396882" cy="585061"/>
          </a:xfrm>
        </p:spPr>
        <p:txBody>
          <a:bodyPr>
            <a:normAutofit fontScale="90000"/>
          </a:bodyPr>
          <a:lstStyle/>
          <a:p>
            <a:pPr algn="ctr"/>
            <a:r>
              <a:rPr lang="en-US" dirty="0" smtClean="0"/>
              <a:t>contracts</a:t>
            </a:r>
            <a:endParaRPr lang="en-US" dirty="0"/>
          </a:p>
        </p:txBody>
      </p:sp>
      <p:sp>
        <p:nvSpPr>
          <p:cNvPr id="3" name="Content Placeholder 2"/>
          <p:cNvSpPr>
            <a:spLocks noGrp="1"/>
          </p:cNvSpPr>
          <p:nvPr>
            <p:ph sz="quarter" idx="13"/>
          </p:nvPr>
        </p:nvSpPr>
        <p:spPr>
          <a:xfrm>
            <a:off x="464950" y="914400"/>
            <a:ext cx="10987518" cy="4835471"/>
          </a:xfrm>
        </p:spPr>
        <p:txBody>
          <a:bodyPr>
            <a:normAutofit/>
          </a:bodyPr>
          <a:lstStyle/>
          <a:p>
            <a:r>
              <a:rPr lang="en-US" b="1" cap="none" dirty="0" smtClean="0">
                <a:latin typeface="Arial" panose="020B0604020202020204" pitchFamily="34" charset="0"/>
                <a:cs typeface="Arial" panose="020B0604020202020204" pitchFamily="34" charset="0"/>
              </a:rPr>
              <a:t>All contracts for professional services must be approved prior to payment.</a:t>
            </a:r>
          </a:p>
          <a:p>
            <a:r>
              <a:rPr lang="en-US" b="1" cap="none" dirty="0" smtClean="0">
                <a:latin typeface="Arial" panose="020B0604020202020204" pitchFamily="34" charset="0"/>
                <a:cs typeface="Arial" panose="020B0604020202020204" pitchFamily="34" charset="0"/>
              </a:rPr>
              <a:t>The contract should outline the following:</a:t>
            </a:r>
          </a:p>
          <a:p>
            <a:r>
              <a:rPr lang="en-US" b="1" cap="none" dirty="0" smtClean="0">
                <a:latin typeface="Arial" panose="020B0604020202020204" pitchFamily="34" charset="0"/>
                <a:cs typeface="Arial" panose="020B0604020202020204" pitchFamily="34" charset="0"/>
              </a:rPr>
              <a:t>Time period of contract (begin and end date)</a:t>
            </a:r>
          </a:p>
          <a:p>
            <a:r>
              <a:rPr lang="en-US" b="1" cap="none" dirty="0" smtClean="0">
                <a:latin typeface="Arial" panose="020B0604020202020204" pitchFamily="34" charset="0"/>
                <a:cs typeface="Arial" panose="020B0604020202020204" pitchFamily="34" charset="0"/>
              </a:rPr>
              <a:t>Unit rate (hourly, per unit of service etc.)</a:t>
            </a:r>
          </a:p>
          <a:p>
            <a:r>
              <a:rPr lang="en-US" b="1" cap="none" dirty="0" smtClean="0">
                <a:latin typeface="Arial" panose="020B0604020202020204" pitchFamily="34" charset="0"/>
                <a:cs typeface="Arial" panose="020B0604020202020204" pitchFamily="34" charset="0"/>
              </a:rPr>
              <a:t>Signature of Contractor and Agency.</a:t>
            </a:r>
          </a:p>
          <a:p>
            <a:r>
              <a:rPr lang="en-US" b="1" cap="none" dirty="0" smtClean="0">
                <a:latin typeface="Arial" panose="020B0604020202020204" pitchFamily="34" charset="0"/>
                <a:cs typeface="Arial" panose="020B0604020202020204" pitchFamily="34" charset="0"/>
              </a:rPr>
              <a:t>Detailed description of the services to be provided.</a:t>
            </a:r>
          </a:p>
          <a:p>
            <a:r>
              <a:rPr lang="en-US" b="1" cap="none" dirty="0" smtClean="0">
                <a:latin typeface="Arial" panose="020B0604020202020204" pitchFamily="34" charset="0"/>
                <a:cs typeface="Arial" panose="020B0604020202020204" pitchFamily="34" charset="0"/>
              </a:rPr>
              <a:t>A timeline for services, if applicable.</a:t>
            </a:r>
          </a:p>
          <a:p>
            <a:r>
              <a:rPr lang="en-US" b="1" cap="none" dirty="0" smtClean="0">
                <a:latin typeface="Arial" panose="020B0604020202020204" pitchFamily="34" charset="0"/>
                <a:cs typeface="Arial" panose="020B0604020202020204" pitchFamily="34" charset="0"/>
              </a:rPr>
              <a:t>Contracts must comply with state bid law.</a:t>
            </a:r>
          </a:p>
          <a:p>
            <a:r>
              <a:rPr lang="en-US" b="1" cap="none" dirty="0" smtClean="0">
                <a:latin typeface="Arial" panose="020B0604020202020204" pitchFamily="34" charset="0"/>
                <a:cs typeface="Arial" panose="020B0604020202020204" pitchFamily="34" charset="0"/>
              </a:rPr>
              <a:t>All contracts must be reviewed and approved by the Board. The Board should have an annual resolution designating a person to sign contracts for the agency.</a:t>
            </a:r>
          </a:p>
          <a:p>
            <a:endParaRPr lang="en-US" dirty="0"/>
          </a:p>
        </p:txBody>
      </p:sp>
      <p:pic>
        <p:nvPicPr>
          <p:cNvPr id="5" name="Picture 4" descr="The 5 Different Types of Contracts in Business"/>
          <p:cNvPicPr/>
          <p:nvPr/>
        </p:nvPicPr>
        <p:blipFill rotWithShape="1">
          <a:blip r:embed="rId2">
            <a:extLst>
              <a:ext uri="{28A0092B-C50C-407E-A947-70E740481C1C}">
                <a14:useLocalDpi xmlns:a14="http://schemas.microsoft.com/office/drawing/2010/main" val="0"/>
              </a:ext>
            </a:extLst>
          </a:blip>
          <a:srcRect r="13593"/>
          <a:stretch/>
        </p:blipFill>
        <p:spPr bwMode="auto">
          <a:xfrm>
            <a:off x="7007733" y="1180405"/>
            <a:ext cx="4602997" cy="28981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962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25" y="282844"/>
            <a:ext cx="10396882" cy="643803"/>
          </a:xfrm>
        </p:spPr>
        <p:txBody>
          <a:bodyPr>
            <a:normAutofit fontScale="90000"/>
          </a:bodyPr>
          <a:lstStyle/>
          <a:p>
            <a:pPr algn="ctr"/>
            <a:r>
              <a:rPr lang="en-US" dirty="0" smtClean="0"/>
              <a:t>Board minutes</a:t>
            </a:r>
            <a:endParaRPr lang="en-US" dirty="0"/>
          </a:p>
        </p:txBody>
      </p:sp>
      <p:sp>
        <p:nvSpPr>
          <p:cNvPr id="3" name="Content Placeholder 2"/>
          <p:cNvSpPr>
            <a:spLocks noGrp="1"/>
          </p:cNvSpPr>
          <p:nvPr>
            <p:ph sz="quarter" idx="13"/>
          </p:nvPr>
        </p:nvSpPr>
        <p:spPr>
          <a:xfrm>
            <a:off x="157164" y="1114425"/>
            <a:ext cx="11487150" cy="4457699"/>
          </a:xfrm>
        </p:spPr>
        <p:txBody>
          <a:bodyPr>
            <a:normAutofit fontScale="85000" lnSpcReduction="20000"/>
          </a:bodyPr>
          <a:lstStyle/>
          <a:p>
            <a:pPr marL="0" indent="0">
              <a:buNone/>
            </a:pPr>
            <a:r>
              <a:rPr lang="en-US" altLang="en-US" b="1" cap="none" dirty="0" smtClean="0">
                <a:latin typeface="Arial" panose="020B0604020202020204" pitchFamily="34" charset="0"/>
                <a:cs typeface="Arial" panose="020B0604020202020204" pitchFamily="34" charset="0"/>
              </a:rPr>
              <a:t>Minutes Of The Board Of Directors Meetings Are An Important Source Of Documentation For The Contractors.</a:t>
            </a:r>
          </a:p>
          <a:p>
            <a:pPr marL="0" indent="0">
              <a:buNone/>
            </a:pPr>
            <a:r>
              <a:rPr lang="en-US" altLang="en-US" b="1" u="sng" cap="none" dirty="0" smtClean="0">
                <a:latin typeface="Arial" panose="020B0604020202020204" pitchFamily="34" charset="0"/>
                <a:cs typeface="Arial" panose="020B0604020202020204" pitchFamily="34" charset="0"/>
              </a:rPr>
              <a:t>Documented In The Minutes:</a:t>
            </a:r>
          </a:p>
          <a:p>
            <a:pPr marL="0" indent="0">
              <a:buNone/>
            </a:pPr>
            <a:r>
              <a:rPr lang="en-US" altLang="en-US" b="1" cap="none" dirty="0" smtClean="0">
                <a:latin typeface="Arial" panose="020B0604020202020204" pitchFamily="34" charset="0"/>
                <a:cs typeface="Arial" panose="020B0604020202020204" pitchFamily="34" charset="0"/>
              </a:rPr>
              <a:t>Approval Of Authorized Check Signature</a:t>
            </a:r>
          </a:p>
          <a:p>
            <a:pPr marL="0" indent="0">
              <a:buNone/>
            </a:pPr>
            <a:r>
              <a:rPr lang="en-US" altLang="en-US" b="1" cap="none" dirty="0" smtClean="0">
                <a:latin typeface="Arial" panose="020B0604020202020204" pitchFamily="34" charset="0"/>
                <a:cs typeface="Arial" panose="020B0604020202020204" pitchFamily="34" charset="0"/>
              </a:rPr>
              <a:t>Authorization Of Contracts</a:t>
            </a:r>
          </a:p>
          <a:p>
            <a:pPr marL="0" indent="0">
              <a:buNone/>
            </a:pPr>
            <a:r>
              <a:rPr lang="en-US" altLang="en-US" b="1" cap="none" dirty="0" smtClean="0">
                <a:latin typeface="Arial" panose="020B0604020202020204" pitchFamily="34" charset="0"/>
                <a:cs typeface="Arial" panose="020B0604020202020204" pitchFamily="34" charset="0"/>
              </a:rPr>
              <a:t>Approval Of Budget/Any Budget Amendments</a:t>
            </a:r>
          </a:p>
          <a:p>
            <a:pPr marL="0" indent="0">
              <a:buNone/>
            </a:pPr>
            <a:r>
              <a:rPr lang="en-US" altLang="en-US" b="1" cap="none" dirty="0" smtClean="0">
                <a:latin typeface="Arial" panose="020B0604020202020204" pitchFamily="34" charset="0"/>
                <a:cs typeface="Arial" panose="020B0604020202020204" pitchFamily="34" charset="0"/>
              </a:rPr>
              <a:t>Authorization Of Promotions And Salary Increases</a:t>
            </a:r>
          </a:p>
          <a:p>
            <a:pPr marL="0" indent="0">
              <a:buNone/>
            </a:pPr>
            <a:r>
              <a:rPr lang="en-US" altLang="en-US" b="1" cap="none" dirty="0" smtClean="0">
                <a:latin typeface="Arial" panose="020B0604020202020204" pitchFamily="34" charset="0"/>
                <a:cs typeface="Arial" panose="020B0604020202020204" pitchFamily="34" charset="0"/>
              </a:rPr>
              <a:t>Approval In Advance Of Any Out Of State Travel Expenditures</a:t>
            </a:r>
          </a:p>
          <a:p>
            <a:pPr marL="0" indent="0">
              <a:buNone/>
            </a:pPr>
            <a:r>
              <a:rPr lang="en-US" altLang="en-US" b="1" cap="none" dirty="0" smtClean="0">
                <a:latin typeface="Arial" panose="020B0604020202020204" pitchFamily="34" charset="0"/>
                <a:cs typeface="Arial" panose="020B0604020202020204" pitchFamily="34" charset="0"/>
              </a:rPr>
              <a:t>Approval In Advance Of Any Non-routine Travel Of The Agency Director</a:t>
            </a:r>
          </a:p>
          <a:p>
            <a:pPr marL="0" indent="0">
              <a:buNone/>
            </a:pPr>
            <a:r>
              <a:rPr lang="en-US" altLang="en-US" b="1" cap="none" dirty="0" smtClean="0">
                <a:latin typeface="Arial" panose="020B0604020202020204" pitchFamily="34" charset="0"/>
                <a:cs typeface="Arial" panose="020B0604020202020204" pitchFamily="34" charset="0"/>
              </a:rPr>
              <a:t>Authorization To Advertise In Order To Comply With The State Bid Laws (R.S.38:2212.1)</a:t>
            </a:r>
            <a:endParaRPr lang="en-US" altLang="en-US" sz="1050" b="1" cap="none" dirty="0" smtClean="0">
              <a:latin typeface="Arial" panose="020B0604020202020204" pitchFamily="34" charset="0"/>
              <a:cs typeface="Arial" panose="020B0604020202020204" pitchFamily="34" charset="0"/>
            </a:endParaRPr>
          </a:p>
          <a:p>
            <a:pPr marL="0" indent="0">
              <a:buNone/>
            </a:pPr>
            <a:endParaRPr lang="en-US" altLang="en-US" b="1" cap="none" dirty="0" smtClean="0">
              <a:latin typeface="Arial" panose="020B0604020202020204" pitchFamily="34" charset="0"/>
              <a:cs typeface="Arial" panose="020B0604020202020204" pitchFamily="34" charset="0"/>
            </a:endParaRPr>
          </a:p>
          <a:p>
            <a:pPr marL="0" indent="0" algn="ctr">
              <a:buNone/>
            </a:pPr>
            <a:r>
              <a:rPr lang="en-US" altLang="en-US" b="1" dirty="0" smtClean="0">
                <a:latin typeface="Arial" panose="020B0604020202020204" pitchFamily="34" charset="0"/>
                <a:cs typeface="Arial" panose="020B0604020202020204" pitchFamily="34" charset="0"/>
              </a:rPr>
              <a:t>Should </a:t>
            </a:r>
            <a:r>
              <a:rPr lang="en-US" altLang="en-US" b="1" dirty="0">
                <a:latin typeface="Arial" panose="020B0604020202020204" pitchFamily="34" charset="0"/>
                <a:cs typeface="Arial" panose="020B0604020202020204" pitchFamily="34" charset="0"/>
              </a:rPr>
              <a:t>be certified by the secretary of the board </a:t>
            </a:r>
          </a:p>
          <a:p>
            <a:endParaRPr lang="en-US" altLang="en-US" sz="105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468825" y="5759902"/>
            <a:ext cx="10396882" cy="707886"/>
          </a:xfrm>
          <a:prstGeom prst="rect">
            <a:avLst/>
          </a:prstGeom>
        </p:spPr>
        <p:txBody>
          <a:bodyPr wrap="square">
            <a:spAutoFit/>
          </a:bodyPr>
          <a:lstStyle/>
          <a:p>
            <a:pPr marR="0" lvl="0">
              <a:spcBef>
                <a:spcPts val="0"/>
              </a:spcBef>
              <a:spcAft>
                <a:spcPts val="0"/>
              </a:spcAft>
              <a:tabLst>
                <a:tab pos="457200" algn="l"/>
              </a:tabLst>
            </a:pPr>
            <a:r>
              <a:rPr lang="en-US" sz="2000" b="1" i="1" dirty="0">
                <a:solidFill>
                  <a:srgbClr val="262626"/>
                </a:solidFill>
                <a:latin typeface="Arial" panose="020B0604020202020204" pitchFamily="34" charset="0"/>
                <a:ea typeface="Times New Roman" panose="02020603050405020304" pitchFamily="18" charset="0"/>
                <a:cs typeface="Arial" panose="020B0604020202020204" pitchFamily="34" charset="0"/>
              </a:rPr>
              <a:t>See GOEA’s Policy Manual Subchapter C </a:t>
            </a:r>
            <a:r>
              <a:rPr lang="en-US" sz="2000" b="1" i="1" dirty="0" smtClean="0">
                <a:solidFill>
                  <a:srgbClr val="262626"/>
                </a:solidFill>
                <a:latin typeface="Arial" panose="020B0604020202020204" pitchFamily="34" charset="0"/>
                <a:ea typeface="Times New Roman" panose="02020603050405020304" pitchFamily="18" charset="0"/>
                <a:cs typeface="Arial" panose="020B0604020202020204" pitchFamily="34" charset="0"/>
              </a:rPr>
              <a:t>1155B(1)(a)(iii) &amp; GOEA Accounting Guide Chapter 1: Accounting Principles &amp; Procedures (7. Board Minutes)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949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25" y="282844"/>
            <a:ext cx="10396882" cy="643803"/>
          </a:xfrm>
        </p:spPr>
        <p:txBody>
          <a:bodyPr>
            <a:noAutofit/>
          </a:bodyPr>
          <a:lstStyle/>
          <a:p>
            <a:pPr algn="ctr"/>
            <a:r>
              <a:rPr lang="en-US" sz="4400" dirty="0" smtClean="0"/>
              <a:t>Annual report to the secretary of state</a:t>
            </a:r>
            <a:endParaRPr lang="en-US" sz="4400" dirty="0"/>
          </a:p>
        </p:txBody>
      </p:sp>
      <p:sp>
        <p:nvSpPr>
          <p:cNvPr id="3" name="Content Placeholder 2"/>
          <p:cNvSpPr>
            <a:spLocks noGrp="1"/>
          </p:cNvSpPr>
          <p:nvPr>
            <p:ph sz="quarter" idx="13"/>
          </p:nvPr>
        </p:nvSpPr>
        <p:spPr>
          <a:xfrm>
            <a:off x="157164" y="1114425"/>
            <a:ext cx="11487150" cy="4457699"/>
          </a:xfrm>
        </p:spPr>
        <p:txBody>
          <a:bodyPr>
            <a:normAutofit/>
          </a:bodyPr>
          <a:lstStyle/>
          <a:p>
            <a:pPr marL="0" indent="0">
              <a:buNone/>
            </a:pPr>
            <a:r>
              <a:rPr lang="en-US" altLang="en-US" sz="2400" b="1" cap="none" dirty="0" smtClean="0">
                <a:latin typeface="Arial" panose="020B0604020202020204" pitchFamily="34" charset="0"/>
                <a:cs typeface="Arial" panose="020B0604020202020204" pitchFamily="34" charset="0"/>
              </a:rPr>
              <a:t>In accordance with R.S. §12:262.1f.(2), “each corporation, domestic and foreign, which is not in good standing is prohibited from engaging in commercial business operations with the state or its boards, agencies, departments, or commissions. Any contract between a corporation, which is not in good standing, and the state or its boards, agencies, departments, or commissions is subject to be declared null and void, by said board, agency, department, or commission or by the division of administration.”</a:t>
            </a:r>
          </a:p>
          <a:p>
            <a:pPr marL="0" indent="0">
              <a:buNone/>
            </a:pPr>
            <a:r>
              <a:rPr lang="en-US" altLang="en-US" sz="2400" b="1" cap="none" dirty="0" smtClean="0">
                <a:latin typeface="Arial" panose="020B0604020202020204" pitchFamily="34" charset="0"/>
                <a:cs typeface="Arial" panose="020B0604020202020204" pitchFamily="34" charset="0"/>
              </a:rPr>
              <a:t>Failure to comply with this reporting requirement will result in contract funds being withheld</a:t>
            </a:r>
            <a:r>
              <a:rPr lang="en-US" altLang="en-US" b="1" cap="none" dirty="0" smtClean="0">
                <a:latin typeface="Arial" panose="020B0604020202020204" pitchFamily="34" charset="0"/>
                <a:cs typeface="Arial" panose="020B0604020202020204" pitchFamily="34" charset="0"/>
              </a:rPr>
              <a:t>.</a:t>
            </a:r>
            <a:endParaRPr lang="en-US" altLang="en-US" sz="1050" b="1" cap="none"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157164" y="5759902"/>
            <a:ext cx="11487150" cy="707886"/>
          </a:xfrm>
          <a:prstGeom prst="rect">
            <a:avLst/>
          </a:prstGeom>
        </p:spPr>
        <p:txBody>
          <a:bodyPr wrap="square">
            <a:spAutoFit/>
          </a:bodyPr>
          <a:lstStyle/>
          <a:p>
            <a:pPr marR="0" lvl="0">
              <a:spcBef>
                <a:spcPts val="0"/>
              </a:spcBef>
              <a:spcAft>
                <a:spcPts val="0"/>
              </a:spcAft>
              <a:tabLst>
                <a:tab pos="457200" algn="l"/>
              </a:tabLst>
            </a:pPr>
            <a:r>
              <a:rPr lang="en-US" sz="2000" b="1" i="1" dirty="0">
                <a:solidFill>
                  <a:srgbClr val="262626"/>
                </a:solidFill>
                <a:latin typeface="Arial" panose="020B0604020202020204" pitchFamily="34" charset="0"/>
                <a:ea typeface="Times New Roman" panose="02020603050405020304" pitchFamily="18" charset="0"/>
                <a:cs typeface="Arial" panose="020B0604020202020204" pitchFamily="34" charset="0"/>
              </a:rPr>
              <a:t>See </a:t>
            </a:r>
            <a:r>
              <a:rPr lang="en-US" sz="2000" b="1" i="1" dirty="0" smtClean="0">
                <a:solidFill>
                  <a:srgbClr val="262626"/>
                </a:solidFill>
                <a:latin typeface="Arial" panose="020B0604020202020204" pitchFamily="34" charset="0"/>
                <a:ea typeface="Times New Roman" panose="02020603050405020304" pitchFamily="18" charset="0"/>
                <a:cs typeface="Arial" panose="020B0604020202020204" pitchFamily="34" charset="0"/>
              </a:rPr>
              <a:t>GOEA’s Accounting Guide: Chapter 1: Accounting Principles &amp; Procedures (13. Annual Report with the Secretary of State)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1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31" y="468086"/>
            <a:ext cx="10396882" cy="1151965"/>
          </a:xfrm>
        </p:spPr>
        <p:txBody>
          <a:bodyPr/>
          <a:lstStyle/>
          <a:p>
            <a:pPr algn="ctr"/>
            <a:r>
              <a:rPr lang="en-US" dirty="0" smtClean="0"/>
              <a:t>Conclusion of Audit</a:t>
            </a:r>
            <a:endParaRPr lang="en-US" dirty="0"/>
          </a:p>
        </p:txBody>
      </p:sp>
      <p:pic>
        <p:nvPicPr>
          <p:cNvPr id="4" name="Content Placeholder 3" descr="Audit Stock Illustrations – 47,218 Audit Stock Illustrations, Vectors &amp;  Clipart - Dreamstime"/>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rot="1231495">
            <a:off x="623432" y="346822"/>
            <a:ext cx="2333625" cy="1962150"/>
          </a:xfrm>
          <a:prstGeom prst="rect">
            <a:avLst/>
          </a:prstGeom>
          <a:noFill/>
          <a:ln>
            <a:noFill/>
          </a:ln>
        </p:spPr>
      </p:pic>
      <p:sp>
        <p:nvSpPr>
          <p:cNvPr id="5" name="Rectangle 4"/>
          <p:cNvSpPr/>
          <p:nvPr/>
        </p:nvSpPr>
        <p:spPr>
          <a:xfrm>
            <a:off x="0" y="2088138"/>
            <a:ext cx="11611427" cy="3539430"/>
          </a:xfrm>
          <a:prstGeom prst="rect">
            <a:avLst/>
          </a:prstGeom>
        </p:spPr>
        <p:txBody>
          <a:bodyPr wrap="square">
            <a:spAutoFit/>
          </a:bodyPr>
          <a:lstStyle/>
          <a:p>
            <a:pPr algn="ctr"/>
            <a:r>
              <a:rPr lang="en-US" altLang="en-US" sz="2800" b="1" dirty="0" smtClean="0">
                <a:latin typeface="Arial" panose="020B0604020202020204" pitchFamily="34" charset="0"/>
                <a:cs typeface="Arial" panose="020B0604020202020204" pitchFamily="34" charset="0"/>
              </a:rPr>
              <a:t>After the onsite audit has been completed, an Exit Conference will be held to discuss audit findings</a:t>
            </a:r>
            <a:endParaRPr lang="en-US" altLang="en-US" sz="2800" b="1" dirty="0">
              <a:latin typeface="Arial" panose="020B0604020202020204" pitchFamily="34" charset="0"/>
              <a:cs typeface="Arial" panose="020B0604020202020204" pitchFamily="34" charset="0"/>
            </a:endParaRPr>
          </a:p>
          <a:p>
            <a:pPr algn="ctr"/>
            <a:endParaRPr lang="en-US" altLang="en-US" sz="2800" b="1" dirty="0" smtClean="0">
              <a:latin typeface="Arial" panose="020B0604020202020204" pitchFamily="34" charset="0"/>
              <a:cs typeface="Arial" panose="020B0604020202020204" pitchFamily="34" charset="0"/>
            </a:endParaRPr>
          </a:p>
          <a:p>
            <a:pPr algn="ctr"/>
            <a:r>
              <a:rPr lang="en-US" altLang="en-US" sz="2800" b="1" dirty="0" smtClean="0">
                <a:latin typeface="Arial" panose="020B0604020202020204" pitchFamily="34" charset="0"/>
                <a:cs typeface="Arial" panose="020B0604020202020204" pitchFamily="34" charset="0"/>
              </a:rPr>
              <a:t>Responses to the audit findings are due 14 days after the Exit Conference.</a:t>
            </a:r>
          </a:p>
          <a:p>
            <a:pPr algn="ctr"/>
            <a:endParaRPr lang="en-US" altLang="en-US" sz="2800" b="1" dirty="0">
              <a:latin typeface="Arial" panose="020B0604020202020204" pitchFamily="34" charset="0"/>
              <a:cs typeface="Arial" panose="020B0604020202020204" pitchFamily="34" charset="0"/>
            </a:endParaRPr>
          </a:p>
          <a:p>
            <a:pPr algn="ctr"/>
            <a:r>
              <a:rPr lang="en-US" altLang="en-US" sz="2800" b="1" dirty="0" smtClean="0">
                <a:latin typeface="Arial" panose="020B0604020202020204" pitchFamily="34" charset="0"/>
                <a:cs typeface="Arial" panose="020B0604020202020204" pitchFamily="34" charset="0"/>
              </a:rPr>
              <a:t>GOEA will issue a final </a:t>
            </a:r>
            <a:r>
              <a:rPr lang="en-US" altLang="en-US" sz="2800" b="1" dirty="0">
                <a:latin typeface="Arial" panose="020B0604020202020204" pitchFamily="34" charset="0"/>
                <a:cs typeface="Arial" panose="020B0604020202020204" pitchFamily="34" charset="0"/>
              </a:rPr>
              <a:t>report </a:t>
            </a:r>
            <a:r>
              <a:rPr lang="en-US" altLang="en-US" sz="2800" b="1" dirty="0" smtClean="0">
                <a:latin typeface="Arial" panose="020B0604020202020204" pitchFamily="34" charset="0"/>
                <a:cs typeface="Arial" panose="020B0604020202020204" pitchFamily="34" charset="0"/>
              </a:rPr>
              <a:t>to include responses to audit </a:t>
            </a:r>
            <a:r>
              <a:rPr lang="en-US" altLang="en-US" sz="2800" b="1" dirty="0" smtClean="0">
                <a:latin typeface="Arial" panose="020B0604020202020204" pitchFamily="34" charset="0"/>
                <a:cs typeface="Arial" panose="020B0604020202020204" pitchFamily="34" charset="0"/>
              </a:rPr>
              <a:t>findings (if responses are received by the deadline).</a:t>
            </a:r>
            <a:endParaRPr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64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44" y="293914"/>
            <a:ext cx="10396882" cy="1151965"/>
          </a:xfrm>
        </p:spPr>
        <p:txBody>
          <a:bodyPr/>
          <a:lstStyle/>
          <a:p>
            <a:pPr algn="ctr"/>
            <a:r>
              <a:rPr lang="en-US" altLang="en-US" b="1" i="1" dirty="0">
                <a:latin typeface="Times New Roman" panose="02020603050405020304" pitchFamily="18" charset="0"/>
              </a:rPr>
              <a:t>What Is An Audit?</a:t>
            </a:r>
            <a:endParaRPr lang="en-US" dirty="0"/>
          </a:p>
        </p:txBody>
      </p:sp>
      <p:sp>
        <p:nvSpPr>
          <p:cNvPr id="3" name="Content Placeholder 2"/>
          <p:cNvSpPr>
            <a:spLocks noGrp="1"/>
          </p:cNvSpPr>
          <p:nvPr>
            <p:ph sz="quarter" idx="13"/>
          </p:nvPr>
        </p:nvSpPr>
        <p:spPr>
          <a:xfrm>
            <a:off x="638628" y="1306287"/>
            <a:ext cx="11080507" cy="3903092"/>
          </a:xfrm>
        </p:spPr>
        <p:txBody>
          <a:bodyPr>
            <a:normAutofit fontScale="92500" lnSpcReduction="20000"/>
          </a:bodyPr>
          <a:lstStyle/>
          <a:p>
            <a:pPr marL="285750" lvl="0" indent="-285750" algn="ctr" defTabSz="457200">
              <a:lnSpc>
                <a:spcPct val="100000"/>
              </a:lnSpc>
              <a:spcBef>
                <a:spcPct val="20000"/>
              </a:spcBef>
              <a:spcAft>
                <a:spcPts val="600"/>
              </a:spcAft>
              <a:buClr>
                <a:srgbClr val="83992A"/>
              </a:buClr>
              <a:buSzPct val="115000"/>
              <a:buNone/>
            </a:pPr>
            <a:r>
              <a:rPr lang="en-US" altLang="en-US" sz="3200" b="1" cap="none" dirty="0">
                <a:solidFill>
                  <a:prstClr val="black">
                    <a:lumMod val="85000"/>
                    <a:lumOff val="15000"/>
                  </a:prstClr>
                </a:solidFill>
                <a:latin typeface="Arial" panose="020B0604020202020204" pitchFamily="34" charset="0"/>
                <a:cs typeface="Arial" panose="020B0604020202020204" pitchFamily="34" charset="0"/>
              </a:rPr>
              <a:t>An audit is an external review of an </a:t>
            </a:r>
            <a:r>
              <a:rPr lang="en-US" altLang="en-US" sz="3200" b="1" cap="none" dirty="0" smtClean="0">
                <a:solidFill>
                  <a:prstClr val="black">
                    <a:lumMod val="85000"/>
                    <a:lumOff val="15000"/>
                  </a:prstClr>
                </a:solidFill>
                <a:latin typeface="Arial" panose="020B0604020202020204" pitchFamily="34" charset="0"/>
                <a:cs typeface="Arial" panose="020B0604020202020204" pitchFamily="34" charset="0"/>
              </a:rPr>
              <a:t>agency’s</a:t>
            </a:r>
          </a:p>
          <a:p>
            <a:pPr marL="285750" lvl="0" indent="-285750" algn="ctr" defTabSz="457200">
              <a:lnSpc>
                <a:spcPct val="100000"/>
              </a:lnSpc>
              <a:spcBef>
                <a:spcPct val="20000"/>
              </a:spcBef>
              <a:spcAft>
                <a:spcPts val="600"/>
              </a:spcAft>
              <a:buClr>
                <a:srgbClr val="83992A"/>
              </a:buClr>
              <a:buSzPct val="115000"/>
              <a:buNone/>
            </a:pPr>
            <a:r>
              <a:rPr lang="en-US" altLang="en-US" sz="3200" b="1" cap="none" dirty="0" smtClean="0">
                <a:solidFill>
                  <a:prstClr val="black">
                    <a:lumMod val="85000"/>
                    <a:lumOff val="15000"/>
                  </a:prstClr>
                </a:solidFill>
                <a:latin typeface="Arial" panose="020B0604020202020204" pitchFamily="34" charset="0"/>
                <a:cs typeface="Arial" panose="020B0604020202020204" pitchFamily="34" charset="0"/>
              </a:rPr>
              <a:t> </a:t>
            </a:r>
            <a:r>
              <a:rPr lang="en-US" altLang="en-US" sz="3200" b="1" cap="none" dirty="0">
                <a:solidFill>
                  <a:prstClr val="black">
                    <a:lumMod val="85000"/>
                    <a:lumOff val="15000"/>
                  </a:prstClr>
                </a:solidFill>
                <a:latin typeface="Arial" panose="020B0604020202020204" pitchFamily="34" charset="0"/>
                <a:cs typeface="Arial" panose="020B0604020202020204" pitchFamily="34" charset="0"/>
              </a:rPr>
              <a:t>financial information.</a:t>
            </a:r>
            <a:r>
              <a:rPr lang="en-US" sz="3200" cap="none" dirty="0">
                <a:solidFill>
                  <a:prstClr val="black">
                    <a:lumMod val="85000"/>
                    <a:lumOff val="15000"/>
                  </a:prstClr>
                </a:solidFill>
                <a:latin typeface="Arial" panose="020B0604020202020204" pitchFamily="34" charset="0"/>
                <a:cs typeface="Arial" panose="020B0604020202020204" pitchFamily="34" charset="0"/>
              </a:rPr>
              <a:t> </a:t>
            </a:r>
          </a:p>
          <a:p>
            <a:pPr marL="285750" lvl="0" indent="-285750" algn="ctr" defTabSz="457200">
              <a:lnSpc>
                <a:spcPct val="100000"/>
              </a:lnSpc>
              <a:spcBef>
                <a:spcPct val="20000"/>
              </a:spcBef>
              <a:spcAft>
                <a:spcPts val="600"/>
              </a:spcAft>
              <a:buClr>
                <a:srgbClr val="83992A"/>
              </a:buClr>
              <a:buSzPct val="115000"/>
              <a:buNone/>
            </a:pPr>
            <a:r>
              <a:rPr lang="en-US" sz="3200" cap="none" dirty="0" smtClean="0">
                <a:solidFill>
                  <a:prstClr val="black">
                    <a:lumMod val="85000"/>
                    <a:lumOff val="15000"/>
                  </a:prstClr>
                </a:solidFill>
                <a:latin typeface="Arial" panose="020B0604020202020204" pitchFamily="34" charset="0"/>
                <a:cs typeface="Arial" panose="020B0604020202020204" pitchFamily="34" charset="0"/>
              </a:rPr>
              <a:t>It </a:t>
            </a:r>
            <a:r>
              <a:rPr lang="en-US" sz="3200" cap="none" dirty="0">
                <a:solidFill>
                  <a:prstClr val="black">
                    <a:lumMod val="85000"/>
                    <a:lumOff val="15000"/>
                  </a:prstClr>
                </a:solidFill>
                <a:latin typeface="Arial" panose="020B0604020202020204" pitchFamily="34" charset="0"/>
                <a:cs typeface="Arial" panose="020B0604020202020204" pitchFamily="34" charset="0"/>
              </a:rPr>
              <a:t>can be conducted face-to-face at the COA or via desk review. </a:t>
            </a:r>
          </a:p>
          <a:p>
            <a:pPr marL="285750" lvl="0" indent="-285750" algn="ctr" defTabSz="457200">
              <a:lnSpc>
                <a:spcPct val="100000"/>
              </a:lnSpc>
              <a:spcBef>
                <a:spcPct val="20000"/>
              </a:spcBef>
              <a:spcAft>
                <a:spcPts val="600"/>
              </a:spcAft>
              <a:buClr>
                <a:srgbClr val="83992A"/>
              </a:buClr>
              <a:buSzPct val="115000"/>
              <a:buNone/>
            </a:pPr>
            <a:r>
              <a:rPr lang="en-US" sz="3200" cap="none" dirty="0">
                <a:solidFill>
                  <a:prstClr val="black">
                    <a:lumMod val="85000"/>
                    <a:lumOff val="15000"/>
                  </a:prstClr>
                </a:solidFill>
                <a:latin typeface="Arial" panose="020B0604020202020204" pitchFamily="34" charset="0"/>
                <a:cs typeface="Arial" panose="020B0604020202020204" pitchFamily="34" charset="0"/>
              </a:rPr>
              <a:t>Costs and activities of Sub-recipients are monitored to confirm </a:t>
            </a:r>
          </a:p>
          <a:p>
            <a:pPr marL="285750" lvl="0" indent="-285750" algn="ctr" defTabSz="457200">
              <a:lnSpc>
                <a:spcPct val="100000"/>
              </a:lnSpc>
              <a:spcBef>
                <a:spcPct val="20000"/>
              </a:spcBef>
              <a:spcAft>
                <a:spcPts val="600"/>
              </a:spcAft>
              <a:buClr>
                <a:srgbClr val="83992A"/>
              </a:buClr>
              <a:buSzPct val="115000"/>
              <a:buNone/>
            </a:pPr>
            <a:r>
              <a:rPr lang="en-US" sz="3200" cap="none" dirty="0">
                <a:solidFill>
                  <a:prstClr val="black">
                    <a:lumMod val="85000"/>
                    <a:lumOff val="15000"/>
                  </a:prstClr>
                </a:solidFill>
                <a:latin typeface="Arial" panose="020B0604020202020204" pitchFamily="34" charset="0"/>
                <a:cs typeface="Arial" panose="020B0604020202020204" pitchFamily="34" charset="0"/>
              </a:rPr>
              <a:t>that expenditures charged to the awards are consistent with the </a:t>
            </a:r>
          </a:p>
          <a:p>
            <a:pPr marL="285750" lvl="0" indent="-285750" algn="ctr" defTabSz="457200">
              <a:lnSpc>
                <a:spcPct val="100000"/>
              </a:lnSpc>
              <a:spcBef>
                <a:spcPct val="20000"/>
              </a:spcBef>
              <a:spcAft>
                <a:spcPts val="600"/>
              </a:spcAft>
              <a:buClr>
                <a:srgbClr val="83992A"/>
              </a:buClr>
              <a:buSzPct val="115000"/>
              <a:buNone/>
            </a:pPr>
            <a:r>
              <a:rPr lang="en-US" sz="3200" cap="none" dirty="0">
                <a:solidFill>
                  <a:prstClr val="black">
                    <a:lumMod val="85000"/>
                    <a:lumOff val="15000"/>
                  </a:prstClr>
                </a:solidFill>
                <a:latin typeface="Arial" panose="020B0604020202020204" pitchFamily="34" charset="0"/>
                <a:cs typeface="Arial" panose="020B0604020202020204" pitchFamily="34" charset="0"/>
              </a:rPr>
              <a:t>budget, scope of work and allowable per terms and conditions</a:t>
            </a:r>
          </a:p>
          <a:p>
            <a:pPr marL="285750" lvl="0" indent="-285750" algn="ctr" defTabSz="457200">
              <a:lnSpc>
                <a:spcPct val="100000"/>
              </a:lnSpc>
              <a:spcBef>
                <a:spcPct val="20000"/>
              </a:spcBef>
              <a:spcAft>
                <a:spcPts val="600"/>
              </a:spcAft>
              <a:buClr>
                <a:srgbClr val="83992A"/>
              </a:buClr>
              <a:buSzPct val="115000"/>
              <a:buNone/>
            </a:pPr>
            <a:r>
              <a:rPr lang="en-US" sz="3200" cap="none" dirty="0">
                <a:solidFill>
                  <a:prstClr val="black">
                    <a:lumMod val="85000"/>
                    <a:lumOff val="15000"/>
                  </a:prstClr>
                </a:solidFill>
                <a:latin typeface="Arial" panose="020B0604020202020204" pitchFamily="34" charset="0"/>
                <a:cs typeface="Arial" panose="020B0604020202020204" pitchFamily="34" charset="0"/>
              </a:rPr>
              <a:t> of the approved contract.</a:t>
            </a:r>
            <a:endParaRPr lang="en-US" altLang="en-US" sz="3200" b="1" cap="none" dirty="0">
              <a:solidFill>
                <a:prstClr val="black">
                  <a:lumMod val="85000"/>
                  <a:lumOff val="15000"/>
                </a:prstClr>
              </a:solidFill>
              <a:latin typeface="Arial" panose="020B0604020202020204" pitchFamily="34" charset="0"/>
              <a:cs typeface="Arial" panose="020B0604020202020204" pitchFamily="34" charset="0"/>
            </a:endParaRPr>
          </a:p>
          <a:p>
            <a:pPr marL="0" indent="0">
              <a:buNone/>
            </a:pPr>
            <a:endParaRPr lang="en-US" dirty="0"/>
          </a:p>
        </p:txBody>
      </p:sp>
      <p:pic>
        <p:nvPicPr>
          <p:cNvPr id="4" name="Picture 3" descr="C:\Users\P00007723\AppData\Local\Microsoft\Windows\INetCache\Content.MSO\80610E23.tmp"/>
          <p:cNvPicPr/>
          <p:nvPr/>
        </p:nvPicPr>
        <p:blipFill>
          <a:blip r:embed="rId2">
            <a:extLst>
              <a:ext uri="{28A0092B-C50C-407E-A947-70E740481C1C}">
                <a14:useLocalDpi xmlns:a14="http://schemas.microsoft.com/office/drawing/2010/main" val="0"/>
              </a:ext>
            </a:extLst>
          </a:blip>
          <a:srcRect/>
          <a:stretch>
            <a:fillRect/>
          </a:stretch>
        </p:blipFill>
        <p:spPr bwMode="auto">
          <a:xfrm rot="1369987">
            <a:off x="381416" y="452344"/>
            <a:ext cx="1707480" cy="1448413"/>
          </a:xfrm>
          <a:prstGeom prst="rect">
            <a:avLst/>
          </a:prstGeom>
          <a:noFill/>
          <a:ln>
            <a:noFill/>
          </a:ln>
        </p:spPr>
      </p:pic>
      <p:pic>
        <p:nvPicPr>
          <p:cNvPr id="5" name="Picture 4" descr="Best Practice Tips for Quality Audits"/>
          <p:cNvPicPr/>
          <p:nvPr/>
        </p:nvPicPr>
        <p:blipFill>
          <a:blip r:embed="rId3">
            <a:extLst>
              <a:ext uri="{28A0092B-C50C-407E-A947-70E740481C1C}">
                <a14:useLocalDpi xmlns:a14="http://schemas.microsoft.com/office/drawing/2010/main" val="0"/>
              </a:ext>
            </a:extLst>
          </a:blip>
          <a:srcRect/>
          <a:stretch>
            <a:fillRect/>
          </a:stretch>
        </p:blipFill>
        <p:spPr bwMode="auto">
          <a:xfrm rot="1127685">
            <a:off x="8323388" y="4473817"/>
            <a:ext cx="2246607" cy="1666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951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AutoShape 2" descr="What is a good question? | Dragonfly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What is a good question? | Dragonfly Traini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rot="821405">
            <a:off x="826360" y="351919"/>
            <a:ext cx="1345716" cy="13457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a good question? | Dragonfly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1405">
            <a:off x="9596837" y="300467"/>
            <a:ext cx="1345716" cy="1345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mportance of women in academe asking bold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125" y="1837765"/>
            <a:ext cx="6119677" cy="3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4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92315"/>
            <a:ext cx="10396882" cy="795807"/>
          </a:xfrm>
        </p:spPr>
        <p:txBody>
          <a:bodyPr>
            <a:normAutofit/>
          </a:bodyPr>
          <a:lstStyle/>
          <a:p>
            <a:pPr algn="ctr"/>
            <a:r>
              <a:rPr lang="en-US" altLang="en-US" sz="4400" dirty="0" smtClean="0"/>
              <a:t>Initial expectations</a:t>
            </a:r>
            <a:endParaRPr lang="en-US" sz="4400" dirty="0"/>
          </a:p>
        </p:txBody>
      </p:sp>
      <p:sp>
        <p:nvSpPr>
          <p:cNvPr id="3" name="Content Placeholder 2"/>
          <p:cNvSpPr>
            <a:spLocks noGrp="1"/>
          </p:cNvSpPr>
          <p:nvPr>
            <p:ph sz="quarter" idx="13"/>
          </p:nvPr>
        </p:nvSpPr>
        <p:spPr>
          <a:xfrm>
            <a:off x="932543" y="988122"/>
            <a:ext cx="10394707" cy="4556335"/>
          </a:xfrm>
        </p:spPr>
        <p:txBody>
          <a:bodyPr anchor="t">
            <a:normAutofit/>
          </a:bodyPr>
          <a:lstStyle/>
          <a:p>
            <a:pPr marL="0" indent="0" algn="ctr">
              <a:buNone/>
            </a:pPr>
            <a:r>
              <a:rPr lang="en-US" altLang="en-US" sz="2800" cap="none" dirty="0" smtClean="0"/>
              <a:t> Prior to the Field Audit Visit, a Letter of Engagement will </a:t>
            </a:r>
            <a:r>
              <a:rPr lang="en-US" altLang="en-US" sz="2800" cap="none" dirty="0"/>
              <a:t>be issued; (requesting specific documentation for sample purposes)</a:t>
            </a:r>
          </a:p>
          <a:p>
            <a:pPr marL="0" indent="0" algn="ctr">
              <a:buNone/>
            </a:pPr>
            <a:r>
              <a:rPr lang="en-US" altLang="en-US" sz="2800" cap="none" dirty="0" smtClean="0"/>
              <a:t> The goal is to issue the Engagement Letter 30-days prior to the scheduled Field Audit Visit Upon the auditor’s arrival, an Entrance Conference will be conducted.</a:t>
            </a:r>
          </a:p>
          <a:p>
            <a:pPr algn="ctr"/>
            <a:r>
              <a:rPr lang="en-US" altLang="en-US" sz="2800" cap="none" dirty="0" smtClean="0"/>
              <a:t>After the Entrance Conference, the auditor will begin their on-site review</a:t>
            </a:r>
          </a:p>
        </p:txBody>
      </p:sp>
      <p:pic>
        <p:nvPicPr>
          <p:cNvPr id="4" name="Picture 3" descr="Audit Engagement Letters: Audit Terms, Templates, &amp; How to Prep"/>
          <p:cNvPicPr/>
          <p:nvPr/>
        </p:nvPicPr>
        <p:blipFill>
          <a:blip r:embed="rId2">
            <a:extLst>
              <a:ext uri="{28A0092B-C50C-407E-A947-70E740481C1C}">
                <a14:useLocalDpi xmlns:a14="http://schemas.microsoft.com/office/drawing/2010/main" val="0"/>
              </a:ext>
            </a:extLst>
          </a:blip>
          <a:srcRect/>
          <a:stretch>
            <a:fillRect/>
          </a:stretch>
        </p:blipFill>
        <p:spPr bwMode="auto">
          <a:xfrm>
            <a:off x="1558450" y="4367515"/>
            <a:ext cx="3224776" cy="1979290"/>
          </a:xfrm>
          <a:prstGeom prst="snip2DiagRect">
            <a:avLst/>
          </a:prstGeom>
          <a:solidFill>
            <a:srgbClr val="FFFFFF">
              <a:shade val="85000"/>
            </a:srgbClr>
          </a:solidFill>
          <a:ln w="889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Compliance Audits Equal Consistency - Confero"/>
          <p:cNvPicPr/>
          <p:nvPr/>
        </p:nvPicPr>
        <p:blipFill>
          <a:blip r:embed="rId3">
            <a:extLst>
              <a:ext uri="{28A0092B-C50C-407E-A947-70E740481C1C}">
                <a14:useLocalDpi xmlns:a14="http://schemas.microsoft.com/office/drawing/2010/main" val="0"/>
              </a:ext>
            </a:extLst>
          </a:blip>
          <a:srcRect/>
          <a:stretch>
            <a:fillRect/>
          </a:stretch>
        </p:blipFill>
        <p:spPr bwMode="auto">
          <a:xfrm>
            <a:off x="8321450" y="4367515"/>
            <a:ext cx="3443454" cy="1805406"/>
          </a:xfrm>
          <a:prstGeom prst="rect">
            <a:avLst/>
          </a:prstGeom>
          <a:noFill/>
          <a:ln>
            <a:noFill/>
          </a:ln>
        </p:spPr>
      </p:pic>
    </p:spTree>
    <p:extLst>
      <p:ext uri="{BB962C8B-B14F-4D97-AF65-F5344CB8AC3E}">
        <p14:creationId xmlns:p14="http://schemas.microsoft.com/office/powerpoint/2010/main" val="243292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4" y="300038"/>
            <a:ext cx="10396882" cy="1151965"/>
          </a:xfrm>
        </p:spPr>
        <p:txBody>
          <a:bodyPr/>
          <a:lstStyle/>
          <a:p>
            <a:pPr algn="ctr"/>
            <a:r>
              <a:rPr lang="en-US" dirty="0" smtClean="0"/>
              <a:t>Documentation reviewed</a:t>
            </a:r>
            <a:endParaRPr lang="en-US" dirty="0"/>
          </a:p>
        </p:txBody>
      </p:sp>
      <p:sp>
        <p:nvSpPr>
          <p:cNvPr id="3" name="Content Placeholder 2"/>
          <p:cNvSpPr>
            <a:spLocks noGrp="1"/>
          </p:cNvSpPr>
          <p:nvPr>
            <p:ph sz="quarter" idx="13"/>
          </p:nvPr>
        </p:nvSpPr>
        <p:spPr>
          <a:xfrm>
            <a:off x="957264" y="1452004"/>
            <a:ext cx="4209822" cy="4368226"/>
          </a:xfrm>
        </p:spPr>
        <p:txBody>
          <a:bodyPr>
            <a:normAutofit/>
          </a:bodyPr>
          <a:lstStyle/>
          <a:p>
            <a:r>
              <a:rPr lang="en-US" sz="2800" b="1" cap="none" dirty="0" smtClean="0">
                <a:latin typeface="Arial" panose="020B0604020202020204" pitchFamily="34" charset="0"/>
                <a:cs typeface="Arial" panose="020B0604020202020204" pitchFamily="34" charset="0"/>
              </a:rPr>
              <a:t>Personnel Records</a:t>
            </a:r>
          </a:p>
          <a:p>
            <a:r>
              <a:rPr lang="en-US" sz="2800" b="1" cap="none" dirty="0" smtClean="0">
                <a:latin typeface="Arial" panose="020B0604020202020204" pitchFamily="34" charset="0"/>
                <a:cs typeface="Arial" panose="020B0604020202020204" pitchFamily="34" charset="0"/>
              </a:rPr>
              <a:t>Cash Receipts</a:t>
            </a:r>
          </a:p>
          <a:p>
            <a:r>
              <a:rPr lang="en-US" sz="2800" b="1" cap="none" dirty="0" smtClean="0">
                <a:latin typeface="Arial" panose="020B0604020202020204" pitchFamily="34" charset="0"/>
                <a:cs typeface="Arial" panose="020B0604020202020204" pitchFamily="34" charset="0"/>
              </a:rPr>
              <a:t>Cash Disbursements</a:t>
            </a:r>
          </a:p>
          <a:p>
            <a:r>
              <a:rPr lang="en-US" sz="2800" b="1" cap="none" dirty="0" smtClean="0">
                <a:latin typeface="Arial" panose="020B0604020202020204" pitchFamily="34" charset="0"/>
                <a:cs typeface="Arial" panose="020B0604020202020204" pitchFamily="34" charset="0"/>
              </a:rPr>
              <a:t>Insurance</a:t>
            </a:r>
          </a:p>
          <a:p>
            <a:r>
              <a:rPr lang="en-US" sz="2800" b="1" cap="none" dirty="0" smtClean="0">
                <a:latin typeface="Arial" panose="020B0604020202020204" pitchFamily="34" charset="0"/>
                <a:cs typeface="Arial" panose="020B0604020202020204" pitchFamily="34" charset="0"/>
              </a:rPr>
              <a:t>Payroll</a:t>
            </a:r>
          </a:p>
          <a:p>
            <a:r>
              <a:rPr lang="en-US" sz="2800" b="1" cap="none" dirty="0" smtClean="0">
                <a:latin typeface="Arial" panose="020B0604020202020204" pitchFamily="34" charset="0"/>
                <a:cs typeface="Arial" panose="020B0604020202020204" pitchFamily="34" charset="0"/>
              </a:rPr>
              <a:t>Bank Reconciliations</a:t>
            </a:r>
          </a:p>
          <a:p>
            <a:endParaRPr lang="en-US" cap="none" dirty="0"/>
          </a:p>
        </p:txBody>
      </p:sp>
      <p:sp>
        <p:nvSpPr>
          <p:cNvPr id="4" name="Content Placeholder 2"/>
          <p:cNvSpPr txBox="1">
            <a:spLocks/>
          </p:cNvSpPr>
          <p:nvPr/>
        </p:nvSpPr>
        <p:spPr>
          <a:xfrm>
            <a:off x="6130990" y="1452003"/>
            <a:ext cx="5201557" cy="350542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800" b="1" cap="none" dirty="0" smtClean="0">
                <a:latin typeface="Arial" panose="020B0604020202020204" pitchFamily="34" charset="0"/>
                <a:cs typeface="Arial" panose="020B0604020202020204" pitchFamily="34" charset="0"/>
              </a:rPr>
              <a:t>Petty Cash</a:t>
            </a:r>
          </a:p>
          <a:p>
            <a:r>
              <a:rPr lang="en-US" sz="2800" b="1" cap="none" dirty="0" smtClean="0">
                <a:latin typeface="Arial" panose="020B0604020202020204" pitchFamily="34" charset="0"/>
                <a:cs typeface="Arial" panose="020B0604020202020204" pitchFamily="34" charset="0"/>
              </a:rPr>
              <a:t>Travel</a:t>
            </a:r>
          </a:p>
          <a:p>
            <a:r>
              <a:rPr lang="en-US" sz="2800" b="1" cap="none" dirty="0" smtClean="0">
                <a:latin typeface="Arial" panose="020B0604020202020204" pitchFamily="34" charset="0"/>
                <a:cs typeface="Arial" panose="020B0604020202020204" pitchFamily="34" charset="0"/>
              </a:rPr>
              <a:t>Inventory</a:t>
            </a:r>
          </a:p>
          <a:p>
            <a:r>
              <a:rPr lang="en-US" sz="2800" b="1" cap="none" dirty="0" smtClean="0">
                <a:latin typeface="Arial" panose="020B0604020202020204" pitchFamily="34" charset="0"/>
                <a:cs typeface="Arial" panose="020B0604020202020204" pitchFamily="34" charset="0"/>
              </a:rPr>
              <a:t>Contracts</a:t>
            </a:r>
          </a:p>
          <a:p>
            <a:r>
              <a:rPr lang="en-US" sz="2800" b="1" cap="none" dirty="0" smtClean="0">
                <a:latin typeface="Arial" panose="020B0604020202020204" pitchFamily="34" charset="0"/>
                <a:cs typeface="Arial" panose="020B0604020202020204" pitchFamily="34" charset="0"/>
              </a:rPr>
              <a:t>Board Minutes</a:t>
            </a:r>
            <a:endParaRPr lang="en-US" sz="2800"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4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28" y="511628"/>
            <a:ext cx="10350583" cy="1302657"/>
          </a:xfrm>
        </p:spPr>
        <p:txBody>
          <a:bodyPr>
            <a:normAutofit fontScale="90000"/>
          </a:bodyPr>
          <a:lstStyle/>
          <a:p>
            <a:pPr algn="ctr">
              <a:lnSpc>
                <a:spcPct val="100000"/>
              </a:lnSpc>
            </a:pPr>
            <a:r>
              <a:rPr lang="en-US" b="1" dirty="0" smtClean="0"/>
              <a:t/>
            </a:r>
            <a:br>
              <a:rPr lang="en-US" b="1" dirty="0" smtClean="0"/>
            </a:br>
            <a:r>
              <a:rPr lang="en-US" b="1" dirty="0" smtClean="0"/>
              <a:t>Personnel Files</a:t>
            </a:r>
            <a:br>
              <a:rPr lang="en-US" b="1" dirty="0" smtClean="0"/>
            </a:br>
            <a:r>
              <a:rPr lang="en-US" dirty="0" smtClean="0"/>
              <a:t> </a:t>
            </a:r>
            <a:r>
              <a:rPr lang="en-US" sz="2200" b="1" cap="none" dirty="0">
                <a:latin typeface="Arial" panose="020B0604020202020204" pitchFamily="34" charset="0"/>
                <a:cs typeface="Arial" panose="020B0604020202020204" pitchFamily="34" charset="0"/>
              </a:rPr>
              <a:t>Y</a:t>
            </a:r>
            <a:r>
              <a:rPr lang="en-US" sz="2200" b="1" cap="none" dirty="0" smtClean="0">
                <a:latin typeface="Arial" panose="020B0604020202020204" pitchFamily="34" charset="0"/>
                <a:cs typeface="Arial" panose="020B0604020202020204" pitchFamily="34" charset="0"/>
              </a:rPr>
              <a:t>our agency should have the following information on file for each employee:</a:t>
            </a:r>
            <a:r>
              <a:rPr lang="en-US" dirty="0"/>
              <a:t/>
            </a:r>
            <a:br>
              <a:rPr lang="en-US" dirty="0"/>
            </a:br>
            <a:endParaRPr lang="en-US" b="1" dirty="0"/>
          </a:p>
        </p:txBody>
      </p:sp>
      <p:sp>
        <p:nvSpPr>
          <p:cNvPr id="4" name="Content Placeholder 3"/>
          <p:cNvSpPr>
            <a:spLocks noGrp="1"/>
          </p:cNvSpPr>
          <p:nvPr>
            <p:ph sz="quarter" idx="13"/>
          </p:nvPr>
        </p:nvSpPr>
        <p:spPr/>
        <p:txBody>
          <a:bodyPr/>
          <a:lstStyle/>
          <a:p>
            <a:r>
              <a:rPr lang="en-US" cap="none" dirty="0" smtClean="0">
                <a:latin typeface="Arial" panose="020B0604020202020204" pitchFamily="34" charset="0"/>
                <a:cs typeface="Arial" panose="020B0604020202020204" pitchFamily="34" charset="0"/>
              </a:rPr>
              <a:t>Job title</a:t>
            </a:r>
          </a:p>
          <a:p>
            <a:r>
              <a:rPr lang="en-US" cap="none" dirty="0" smtClean="0">
                <a:latin typeface="Arial" panose="020B0604020202020204" pitchFamily="34" charset="0"/>
                <a:cs typeface="Arial" panose="020B0604020202020204" pitchFamily="34" charset="0"/>
              </a:rPr>
              <a:t>Completed application or resume </a:t>
            </a:r>
          </a:p>
          <a:p>
            <a:r>
              <a:rPr lang="en-US" cap="none" dirty="0" smtClean="0">
                <a:latin typeface="Arial" panose="020B0604020202020204" pitchFamily="34" charset="0"/>
                <a:cs typeface="Arial" panose="020B0604020202020204" pitchFamily="34" charset="0"/>
              </a:rPr>
              <a:t>Documentation of authorized pay rate</a:t>
            </a:r>
          </a:p>
          <a:p>
            <a:r>
              <a:rPr lang="en-US" cap="none" dirty="0" smtClean="0">
                <a:latin typeface="Arial" panose="020B0604020202020204" pitchFamily="34" charset="0"/>
                <a:cs typeface="Arial" panose="020B0604020202020204" pitchFamily="34" charset="0"/>
              </a:rPr>
              <a:t>There must be a link between the rate of pay, agency employment policy and board approval of that policy.</a:t>
            </a:r>
          </a:p>
          <a:p>
            <a:r>
              <a:rPr lang="en-US" cap="none" dirty="0" smtClean="0">
                <a:latin typeface="Arial" panose="020B0604020202020204" pitchFamily="34" charset="0"/>
                <a:cs typeface="Arial" panose="020B0604020202020204" pitchFamily="34" charset="0"/>
              </a:rPr>
              <a:t>Completed W4, I4 and I9 forms</a:t>
            </a:r>
          </a:p>
          <a:p>
            <a:endParaRPr lang="en-US" dirty="0"/>
          </a:p>
        </p:txBody>
      </p:sp>
      <p:sp>
        <p:nvSpPr>
          <p:cNvPr id="5" name="Content Placeholder 4"/>
          <p:cNvSpPr>
            <a:spLocks noGrp="1"/>
          </p:cNvSpPr>
          <p:nvPr>
            <p:ph sz="quarter" idx="14"/>
          </p:nvPr>
        </p:nvSpPr>
        <p:spPr/>
        <p:txBody>
          <a:bodyPr>
            <a:normAutofit fontScale="92500" lnSpcReduction="10000"/>
          </a:bodyPr>
          <a:lstStyle/>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Employee information &amp; signature</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Signature of supervisor/director</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Annual evaluation</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Job description</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Date of hire</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Date of promotions and other employee actions</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Termination date</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cap="none" dirty="0" smtClean="0">
                <a:latin typeface="Arial" panose="020B0604020202020204" pitchFamily="34" charset="0"/>
                <a:ea typeface="Calibri" panose="020F0502020204030204" pitchFamily="34" charset="0"/>
                <a:cs typeface="Times New Roman" panose="02020603050405020304" pitchFamily="18" charset="0"/>
              </a:rPr>
              <a:t>The rate at which an employee earns leave should be documented in the personnel records.</a:t>
            </a:r>
            <a:endParaRPr lang="en-US" cap="none"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Rectangle 5"/>
          <p:cNvSpPr/>
          <p:nvPr/>
        </p:nvSpPr>
        <p:spPr>
          <a:xfrm>
            <a:off x="142876" y="5623696"/>
            <a:ext cx="11487150" cy="981423"/>
          </a:xfrm>
          <a:prstGeom prst="rect">
            <a:avLst/>
          </a:prstGeom>
        </p:spPr>
        <p:txBody>
          <a:bodyPr wrap="square">
            <a:spAutoFit/>
          </a:bodyPr>
          <a:lstStyle/>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All files are reviewed for completeness and accuracy of </a:t>
            </a:r>
            <a:r>
              <a:rPr lang="en-US" b="1" dirty="0" smtClean="0">
                <a:latin typeface="Arial" panose="020B0604020202020204" pitchFamily="34" charset="0"/>
                <a:ea typeface="Calibri" panose="020F0502020204030204" pitchFamily="34" charset="0"/>
                <a:cs typeface="Times New Roman" panose="02020603050405020304" pitchFamily="18" charset="0"/>
              </a:rPr>
              <a:t>information. See </a:t>
            </a:r>
            <a:r>
              <a:rPr lang="en-US" b="1" dirty="0">
                <a:latin typeface="Arial" panose="020B0604020202020204" pitchFamily="34" charset="0"/>
                <a:ea typeface="Calibri" panose="020F0502020204030204" pitchFamily="34" charset="0"/>
                <a:cs typeface="Times New Roman" panose="02020603050405020304" pitchFamily="18" charset="0"/>
              </a:rPr>
              <a:t>GOEA Policy Manual Subchapter C 1157B(2)(a)(b)(c)(d)(e</a:t>
            </a:r>
            <a:r>
              <a:rPr lang="en-US" b="1" dirty="0" smtClean="0">
                <a:latin typeface="Arial" panose="020B0604020202020204" pitchFamily="34" charset="0"/>
                <a:ea typeface="Calibri" panose="020F0502020204030204" pitchFamily="34" charset="0"/>
                <a:cs typeface="Times New Roman" panose="02020603050405020304" pitchFamily="18" charset="0"/>
              </a:rPr>
              <a:t>) &amp; GOEA Accounting Guide Chapter 1: Accounting Principles &amp; Procedures (8. Personal Records and Policies.)</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323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Cash receipts</a:t>
            </a:r>
            <a:endParaRPr lang="en-US" dirty="0"/>
          </a:p>
        </p:txBody>
      </p:sp>
      <p:sp>
        <p:nvSpPr>
          <p:cNvPr id="6" name="Content Placeholder 5"/>
          <p:cNvSpPr>
            <a:spLocks noGrp="1"/>
          </p:cNvSpPr>
          <p:nvPr>
            <p:ph sz="quarter" idx="13"/>
          </p:nvPr>
        </p:nvSpPr>
        <p:spPr/>
        <p:txBody>
          <a:bodyPr>
            <a:normAutofit fontScale="77500" lnSpcReduction="20000"/>
          </a:bodyPr>
          <a:lstStyle/>
          <a:p>
            <a:r>
              <a:rPr lang="en-US" cap="none" dirty="0" smtClean="0">
                <a:latin typeface="Arial" panose="020B0604020202020204" pitchFamily="34" charset="0"/>
                <a:cs typeface="Arial" panose="020B0604020202020204" pitchFamily="34" charset="0"/>
              </a:rPr>
              <a:t>Source of funds received – is the revenue coding correct on the check or EFT? Does the amount of the deposit match the amount of the checks or EFT. </a:t>
            </a:r>
          </a:p>
          <a:p>
            <a:pPr marL="0" indent="0">
              <a:buNone/>
            </a:pPr>
            <a:endParaRPr lang="en-US" cap="none" dirty="0" smtClean="0">
              <a:latin typeface="Arial" panose="020B0604020202020204" pitchFamily="34" charset="0"/>
              <a:cs typeface="Arial" panose="020B0604020202020204" pitchFamily="34" charset="0"/>
            </a:endParaRPr>
          </a:p>
          <a:p>
            <a:r>
              <a:rPr lang="en-US" cap="none" dirty="0" smtClean="0">
                <a:latin typeface="Arial" panose="020B0604020202020204" pitchFamily="34" charset="0"/>
                <a:cs typeface="Arial" panose="020B0604020202020204" pitchFamily="34" charset="0"/>
              </a:rPr>
              <a:t>Date funds were deposited – deposits of cash and checks should be made timely. The revenue from efts should be posted to the cash receipts journal timely. </a:t>
            </a:r>
          </a:p>
          <a:p>
            <a:pPr marL="0" indent="0">
              <a:buNone/>
            </a:pPr>
            <a:endParaRPr lang="en-US" cap="none" dirty="0" smtClean="0">
              <a:latin typeface="Arial" panose="020B0604020202020204" pitchFamily="34" charset="0"/>
              <a:cs typeface="Arial" panose="020B0604020202020204" pitchFamily="34" charset="0"/>
            </a:endParaRPr>
          </a:p>
          <a:p>
            <a:r>
              <a:rPr lang="en-US" cap="none" dirty="0" smtClean="0">
                <a:latin typeface="Arial" panose="020B0604020202020204" pitchFamily="34" charset="0"/>
                <a:cs typeface="Arial" panose="020B0604020202020204" pitchFamily="34" charset="0"/>
              </a:rPr>
              <a:t>Deposits are verified on the bank statement and cash receipts journal</a:t>
            </a:r>
          </a:p>
          <a:p>
            <a:endParaRPr lang="en-US" dirty="0"/>
          </a:p>
        </p:txBody>
      </p:sp>
      <p:sp>
        <p:nvSpPr>
          <p:cNvPr id="7" name="Content Placeholder 6"/>
          <p:cNvSpPr>
            <a:spLocks noGrp="1"/>
          </p:cNvSpPr>
          <p:nvPr>
            <p:ph sz="quarter" idx="14"/>
          </p:nvPr>
        </p:nvSpPr>
        <p:spPr/>
        <p:txBody>
          <a:bodyPr>
            <a:normAutofit fontScale="85000" lnSpcReduction="10000"/>
          </a:bodyPr>
          <a:lstStyle/>
          <a:p>
            <a:r>
              <a:rPr lang="en-US" cap="none" dirty="0" smtClean="0">
                <a:latin typeface="Arial" panose="020B0604020202020204" pitchFamily="34" charset="0"/>
                <a:cs typeface="Arial" panose="020B0604020202020204" pitchFamily="34" charset="0"/>
              </a:rPr>
              <a:t>Copies of deposit slip – there should be a copy of the deposit slip on file for the deposit of all checks and cash. Front and back copy of the checks deposited should be on file. </a:t>
            </a:r>
          </a:p>
          <a:p>
            <a:r>
              <a:rPr lang="en-US" cap="none" dirty="0" smtClean="0">
                <a:latin typeface="Arial" panose="020B0604020202020204" pitchFamily="34" charset="0"/>
                <a:cs typeface="Arial" panose="020B0604020202020204" pitchFamily="34" charset="0"/>
              </a:rPr>
              <a:t>Checks received should be endorsed upon receipt. Endorsement stamp should state “for deposit only XYZ Council on Aging”.</a:t>
            </a:r>
          </a:p>
          <a:p>
            <a:r>
              <a:rPr lang="en-US" cap="none" dirty="0" smtClean="0">
                <a:latin typeface="Arial" panose="020B0604020202020204" pitchFamily="34" charset="0"/>
                <a:cs typeface="Arial" panose="020B0604020202020204" pitchFamily="34" charset="0"/>
              </a:rPr>
              <a:t>Councils should be comparing revenues and expenditures for each grant on a monthly basis.</a:t>
            </a:r>
          </a:p>
          <a:p>
            <a:pPr marL="0" indent="0">
              <a:buNone/>
            </a:pPr>
            <a:endParaRPr lang="en-US" cap="none" dirty="0" smtClean="0">
              <a:latin typeface="Arial" panose="020B0604020202020204" pitchFamily="34" charset="0"/>
              <a:cs typeface="Arial" panose="020B0604020202020204" pitchFamily="34" charset="0"/>
            </a:endParaRPr>
          </a:p>
        </p:txBody>
      </p:sp>
      <p:sp>
        <p:nvSpPr>
          <p:cNvPr id="9" name="Rectangle 8"/>
          <p:cNvSpPr/>
          <p:nvPr/>
        </p:nvSpPr>
        <p:spPr>
          <a:xfrm>
            <a:off x="528637" y="5594041"/>
            <a:ext cx="11272837" cy="830997"/>
          </a:xfrm>
          <a:prstGeom prst="rect">
            <a:avLst/>
          </a:prstGeom>
        </p:spPr>
        <p:txBody>
          <a:bodyPr wrap="square">
            <a:spAutoFit/>
          </a:bodyPr>
          <a:lstStyle/>
          <a:p>
            <a:pPr marL="457200" marR="0">
              <a:spcBef>
                <a:spcPts val="0"/>
              </a:spcBef>
              <a:spcAft>
                <a:spcPts val="0"/>
              </a:spcAft>
            </a:pPr>
            <a:r>
              <a:rPr lang="en-US" sz="2400" b="1"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See GOEA Policy Manual Subchapter C </a:t>
            </a:r>
            <a:r>
              <a:rPr lang="en-US" sz="2400" b="1" dirty="0" smtClean="0">
                <a:solidFill>
                  <a:srgbClr val="262626"/>
                </a:solidFill>
                <a:latin typeface="Calibri" panose="020F0502020204030204" pitchFamily="34" charset="0"/>
                <a:ea typeface="Times New Roman" panose="02020603050405020304" pitchFamily="18" charset="0"/>
                <a:cs typeface="Times New Roman" panose="02020603050405020304" pitchFamily="18" charset="0"/>
              </a:rPr>
              <a:t>1159(D)(2)(a) &amp; GOEA Accounting Guide: Chapter 2: Accounting Records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533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7" y="263470"/>
            <a:ext cx="10396882" cy="743919"/>
          </a:xfrm>
        </p:spPr>
        <p:txBody>
          <a:bodyPr>
            <a:normAutofit/>
          </a:bodyPr>
          <a:lstStyle/>
          <a:p>
            <a:pPr algn="ctr"/>
            <a:r>
              <a:rPr lang="en-US" sz="2000" b="1" dirty="0" smtClean="0">
                <a:latin typeface="Arial" panose="020B0604020202020204" pitchFamily="34" charset="0"/>
                <a:cs typeface="Arial" panose="020B0604020202020204" pitchFamily="34" charset="0"/>
              </a:rPr>
              <a:t>Cash disbursements</a:t>
            </a:r>
            <a:endParaRPr lang="en-US" sz="2000"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3"/>
          </p:nvPr>
        </p:nvSpPr>
        <p:spPr>
          <a:xfrm>
            <a:off x="371025" y="1007390"/>
            <a:ext cx="5511043" cy="4602998"/>
          </a:xfrm>
        </p:spPr>
        <p:txBody>
          <a:bodyPr>
            <a:normAutofit fontScale="40000" lnSpcReduction="20000"/>
          </a:bodyPr>
          <a:lstStyle/>
          <a:p>
            <a:r>
              <a:rPr lang="en-US" sz="4900" cap="none" dirty="0" smtClean="0">
                <a:latin typeface="Arial" panose="020B0604020202020204" pitchFamily="34" charset="0"/>
                <a:cs typeface="Arial" panose="020B0604020202020204" pitchFamily="34" charset="0"/>
              </a:rPr>
              <a:t>Purchase Authorizations: All purchases must be authorized in writing and signed before a purchase order is issued. Is there sufficient budget for the purchase? </a:t>
            </a:r>
          </a:p>
          <a:p>
            <a:r>
              <a:rPr lang="en-US" sz="4900" cap="none" dirty="0" smtClean="0">
                <a:latin typeface="Arial" panose="020B0604020202020204" pitchFamily="34" charset="0"/>
                <a:cs typeface="Arial" panose="020B0604020202020204" pitchFamily="34" charset="0"/>
              </a:rPr>
              <a:t> Coding – </a:t>
            </a:r>
            <a:r>
              <a:rPr lang="en-US" sz="4900" cap="none" dirty="0" smtClean="0">
                <a:latin typeface="Arial" panose="020B0604020202020204" pitchFamily="34" charset="0"/>
                <a:cs typeface="Arial" panose="020B0604020202020204" pitchFamily="34" charset="0"/>
              </a:rPr>
              <a:t>Are </a:t>
            </a:r>
            <a:r>
              <a:rPr lang="en-US" sz="4900" cap="none" dirty="0" smtClean="0">
                <a:latin typeface="Arial" panose="020B0604020202020204" pitchFamily="34" charset="0"/>
                <a:cs typeface="Arial" panose="020B0604020202020204" pitchFamily="34" charset="0"/>
              </a:rPr>
              <a:t>the expenses coded </a:t>
            </a:r>
            <a:r>
              <a:rPr lang="en-US" sz="4900" cap="none" dirty="0" smtClean="0">
                <a:latin typeface="Arial" panose="020B0604020202020204" pitchFamily="34" charset="0"/>
                <a:cs typeface="Arial" panose="020B0604020202020204" pitchFamily="34" charset="0"/>
              </a:rPr>
              <a:t>correctly?</a:t>
            </a:r>
            <a:endParaRPr lang="en-US" sz="4900" cap="none" dirty="0" smtClean="0">
              <a:latin typeface="Arial" panose="020B0604020202020204" pitchFamily="34" charset="0"/>
              <a:cs typeface="Arial" panose="020B0604020202020204" pitchFamily="34" charset="0"/>
            </a:endParaRPr>
          </a:p>
          <a:p>
            <a:r>
              <a:rPr lang="en-US" sz="4900" cap="none" dirty="0" smtClean="0">
                <a:latin typeface="Arial" panose="020B0604020202020204" pitchFamily="34" charset="0"/>
                <a:cs typeface="Arial" panose="020B0604020202020204" pitchFamily="34" charset="0"/>
              </a:rPr>
              <a:t> Allowable costs – expenditures incurred by the agency must be reasonable and in accordance with the GOEA policy manual. </a:t>
            </a:r>
          </a:p>
          <a:p>
            <a:r>
              <a:rPr lang="en-US" sz="4900" cap="none" dirty="0" smtClean="0">
                <a:latin typeface="Arial" panose="020B0604020202020204" pitchFamily="34" charset="0"/>
                <a:cs typeface="Arial" panose="020B0604020202020204" pitchFamily="34" charset="0"/>
              </a:rPr>
              <a:t> Proof of delivery – all goods and services must have a signed proof of delivery.</a:t>
            </a:r>
          </a:p>
          <a:p>
            <a:endParaRPr lang="en-US" sz="3800" cap="none"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4"/>
          </p:nvPr>
        </p:nvSpPr>
        <p:spPr>
          <a:xfrm>
            <a:off x="5993971" y="852408"/>
            <a:ext cx="5086538" cy="4522178"/>
          </a:xfrm>
        </p:spPr>
        <p:txBody>
          <a:bodyPr>
            <a:normAutofit fontScale="70000" lnSpcReduction="20000"/>
          </a:bodyPr>
          <a:lstStyle/>
          <a:p>
            <a:r>
              <a:rPr lang="en-US" sz="2600" cap="none" dirty="0" smtClean="0">
                <a:latin typeface="Arial" panose="020B0604020202020204" pitchFamily="34" charset="0"/>
                <a:cs typeface="Arial" panose="020B0604020202020204" pitchFamily="34" charset="0"/>
              </a:rPr>
              <a:t>Invoices – payments should be made from the original invoice. Once the check is issued, the invoice should be stamped paid. </a:t>
            </a:r>
          </a:p>
          <a:p>
            <a:endParaRPr lang="en-US" sz="2600" cap="none" dirty="0" smtClean="0">
              <a:latin typeface="Arial" panose="020B0604020202020204" pitchFamily="34" charset="0"/>
              <a:cs typeface="Arial" panose="020B0604020202020204" pitchFamily="34" charset="0"/>
            </a:endParaRPr>
          </a:p>
          <a:p>
            <a:r>
              <a:rPr lang="en-US" sz="2600" cap="none" dirty="0" smtClean="0">
                <a:latin typeface="Arial" panose="020B0604020202020204" pitchFamily="34" charset="0"/>
                <a:cs typeface="Arial" panose="020B0604020202020204" pitchFamily="34" charset="0"/>
              </a:rPr>
              <a:t>Check signatures – checks must have two </a:t>
            </a:r>
            <a:r>
              <a:rPr lang="en-US" sz="2600" cap="none" dirty="0" smtClean="0">
                <a:latin typeface="Arial" panose="020B0604020202020204" pitchFamily="34" charset="0"/>
                <a:cs typeface="Arial" panose="020B0604020202020204" pitchFamily="34" charset="0"/>
              </a:rPr>
              <a:t>signatures (approved on bank signature card).</a:t>
            </a:r>
            <a:endParaRPr lang="en-US" sz="2600" cap="none" dirty="0" smtClean="0">
              <a:latin typeface="Arial" panose="020B0604020202020204" pitchFamily="34" charset="0"/>
              <a:cs typeface="Arial" panose="020B0604020202020204" pitchFamily="34" charset="0"/>
            </a:endParaRPr>
          </a:p>
          <a:p>
            <a:r>
              <a:rPr lang="en-US" sz="2600" cap="none" dirty="0" smtClean="0">
                <a:latin typeface="Arial" panose="020B0604020202020204" pitchFamily="34" charset="0"/>
                <a:cs typeface="Arial" panose="020B0604020202020204" pitchFamily="34" charset="0"/>
              </a:rPr>
              <a:t>A copy of the check should be filed with the invoice, purchase order, and purchase authorization.</a:t>
            </a:r>
          </a:p>
          <a:p>
            <a:endParaRPr lang="en-US" sz="2600" cap="none" dirty="0" smtClean="0">
              <a:latin typeface="Arial" panose="020B0604020202020204" pitchFamily="34" charset="0"/>
              <a:cs typeface="Arial" panose="020B0604020202020204" pitchFamily="34" charset="0"/>
            </a:endParaRPr>
          </a:p>
          <a:p>
            <a:r>
              <a:rPr lang="en-US" sz="2600" cap="none" dirty="0" smtClean="0">
                <a:latin typeface="Arial" panose="020B0604020202020204" pitchFamily="34" charset="0"/>
                <a:cs typeface="Arial" panose="020B0604020202020204" pitchFamily="34" charset="0"/>
              </a:rPr>
              <a:t>Paid timely – invoices should be paid in accordance with the vendor terms.</a:t>
            </a:r>
          </a:p>
          <a:p>
            <a:endParaRPr lang="en-US" dirty="0"/>
          </a:p>
        </p:txBody>
      </p:sp>
      <p:sp>
        <p:nvSpPr>
          <p:cNvPr id="7" name="Rectangle 6"/>
          <p:cNvSpPr/>
          <p:nvPr/>
        </p:nvSpPr>
        <p:spPr>
          <a:xfrm>
            <a:off x="0" y="5769176"/>
            <a:ext cx="11858625" cy="634917"/>
          </a:xfrm>
          <a:prstGeom prst="rect">
            <a:avLst/>
          </a:prstGeom>
        </p:spPr>
        <p:txBody>
          <a:bodyPr wrap="square">
            <a:spAutoFit/>
          </a:bodyPr>
          <a:lstStyle/>
          <a:p>
            <a:pPr marL="457200" lvl="0"/>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See GOEA Policy Manual Subchapter C </a:t>
            </a:r>
            <a:r>
              <a:rPr lang="en-US"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1159(D)(2)(b)</a:t>
            </a:r>
            <a:r>
              <a:rPr lang="en-U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.&amp;</a:t>
            </a:r>
            <a:r>
              <a:rPr lang="en-US" sz="1600" b="1" dirty="0" smtClean="0">
                <a:solidFill>
                  <a:srgbClr val="262626"/>
                </a:solidFill>
                <a:latin typeface="Arial" panose="020B0604020202020204" pitchFamily="34" charset="0"/>
                <a:ea typeface="Times New Roman" panose="02020603050405020304" pitchFamily="18" charset="0"/>
                <a:cs typeface="Arial" panose="020B0604020202020204" pitchFamily="34" charset="0"/>
              </a:rPr>
              <a:t> </a:t>
            </a:r>
            <a:r>
              <a:rPr lang="en-US" sz="1600" b="1" dirty="0">
                <a:solidFill>
                  <a:srgbClr val="262626"/>
                </a:solidFill>
                <a:latin typeface="Arial" panose="020B0604020202020204" pitchFamily="34" charset="0"/>
                <a:ea typeface="Times New Roman" panose="02020603050405020304" pitchFamily="18" charset="0"/>
                <a:cs typeface="Arial" panose="020B0604020202020204" pitchFamily="34" charset="0"/>
              </a:rPr>
              <a:t>GOEA Accounting Guide: Chapter 2: Accounting Records </a:t>
            </a:r>
            <a:endPar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pP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55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13842"/>
            <a:ext cx="10396882" cy="616058"/>
          </a:xfrm>
        </p:spPr>
        <p:txBody>
          <a:bodyPr>
            <a:normAutofit fontScale="90000"/>
          </a:bodyPr>
          <a:lstStyle/>
          <a:p>
            <a:pPr algn="ctr"/>
            <a:r>
              <a:rPr lang="en-US" dirty="0" smtClean="0"/>
              <a:t>insurance</a:t>
            </a:r>
            <a:endParaRPr lang="en-US" dirty="0"/>
          </a:p>
        </p:txBody>
      </p:sp>
      <p:sp>
        <p:nvSpPr>
          <p:cNvPr id="3" name="Content Placeholder 2"/>
          <p:cNvSpPr>
            <a:spLocks noGrp="1"/>
          </p:cNvSpPr>
          <p:nvPr>
            <p:ph sz="quarter" idx="13"/>
          </p:nvPr>
        </p:nvSpPr>
        <p:spPr>
          <a:xfrm>
            <a:off x="685800" y="929899"/>
            <a:ext cx="10394707" cy="4585998"/>
          </a:xfrm>
        </p:spPr>
        <p:txBody>
          <a:bodyPr>
            <a:normAutofit fontScale="55000" lnSpcReduction="20000"/>
          </a:bodyPr>
          <a:lstStyle/>
          <a:p>
            <a:r>
              <a:rPr lang="en-US" sz="2300" cap="none" dirty="0" smtClean="0">
                <a:latin typeface="Arial" panose="020B0604020202020204" pitchFamily="34" charset="0"/>
                <a:cs typeface="Arial" panose="020B0604020202020204" pitchFamily="34" charset="0"/>
              </a:rPr>
              <a:t>Agencies Must Have The Following Insurance Policies In Effect:</a:t>
            </a:r>
          </a:p>
          <a:p>
            <a:r>
              <a:rPr lang="en-US" sz="2300" cap="none" dirty="0" smtClean="0">
                <a:latin typeface="Arial" panose="020B0604020202020204" pitchFamily="34" charset="0"/>
                <a:cs typeface="Arial" panose="020B0604020202020204" pitchFamily="34" charset="0"/>
              </a:rPr>
              <a:t>Property Insurance</a:t>
            </a:r>
          </a:p>
          <a:p>
            <a:r>
              <a:rPr lang="en-US" sz="2300" cap="none" dirty="0" smtClean="0">
                <a:latin typeface="Arial" panose="020B0604020202020204" pitchFamily="34" charset="0"/>
                <a:cs typeface="Arial" panose="020B0604020202020204" pitchFamily="34" charset="0"/>
              </a:rPr>
              <a:t>Comprehensive General Liability Insurance</a:t>
            </a:r>
          </a:p>
          <a:p>
            <a:r>
              <a:rPr lang="en-US" sz="2300" cap="none" dirty="0" smtClean="0">
                <a:latin typeface="Arial" panose="020B0604020202020204" pitchFamily="34" charset="0"/>
                <a:cs typeface="Arial" panose="020B0604020202020204" pitchFamily="34" charset="0"/>
              </a:rPr>
              <a:t>Vehicle Insurance</a:t>
            </a:r>
          </a:p>
          <a:p>
            <a:r>
              <a:rPr lang="en-US" sz="2300" cap="none" dirty="0" smtClean="0">
                <a:latin typeface="Arial" panose="020B0604020202020204" pitchFamily="34" charset="0"/>
                <a:cs typeface="Arial" panose="020B0604020202020204" pitchFamily="34" charset="0"/>
              </a:rPr>
              <a:t>Liability For Use Of Private Automobile By Paid Or Volunteer Staff On Official Business</a:t>
            </a:r>
          </a:p>
          <a:p>
            <a:r>
              <a:rPr lang="en-US" sz="2300" cap="none" dirty="0" smtClean="0">
                <a:latin typeface="Arial" panose="020B0604020202020204" pitchFamily="34" charset="0"/>
                <a:cs typeface="Arial" panose="020B0604020202020204" pitchFamily="34" charset="0"/>
              </a:rPr>
              <a:t>Worker’s Compensation</a:t>
            </a:r>
          </a:p>
          <a:p>
            <a:r>
              <a:rPr lang="en-US" sz="2300" cap="none" dirty="0" smtClean="0">
                <a:latin typeface="Arial" panose="020B0604020202020204" pitchFamily="34" charset="0"/>
                <a:cs typeface="Arial" panose="020B0604020202020204" pitchFamily="34" charset="0"/>
              </a:rPr>
              <a:t>Liability For Acts Of Volunteers</a:t>
            </a:r>
          </a:p>
          <a:p>
            <a:r>
              <a:rPr lang="en-US" sz="2300" cap="none" dirty="0" smtClean="0">
                <a:latin typeface="Arial" panose="020B0604020202020204" pitchFamily="34" charset="0"/>
                <a:cs typeface="Arial" panose="020B0604020202020204" pitchFamily="34" charset="0"/>
              </a:rPr>
              <a:t>Fidelity Bond</a:t>
            </a:r>
          </a:p>
          <a:p>
            <a:r>
              <a:rPr lang="en-US" sz="2300" cap="none" dirty="0" smtClean="0">
                <a:latin typeface="Arial" panose="020B0604020202020204" pitchFamily="34" charset="0"/>
                <a:cs typeface="Arial" panose="020B0604020202020204" pitchFamily="34" charset="0"/>
              </a:rPr>
              <a:t>A Copy Of All Insurance Policies Should Be Maintained On File At The Agency And Should Outline The Following:</a:t>
            </a:r>
          </a:p>
          <a:p>
            <a:pPr lvl="1"/>
            <a:r>
              <a:rPr lang="en-US" sz="2300" cap="none" dirty="0" smtClean="0">
                <a:latin typeface="Arial" panose="020B0604020202020204" pitchFamily="34" charset="0"/>
                <a:cs typeface="Arial" panose="020B0604020202020204" pitchFamily="34" charset="0"/>
              </a:rPr>
              <a:t>Company Name</a:t>
            </a:r>
          </a:p>
          <a:p>
            <a:pPr lvl="1"/>
            <a:r>
              <a:rPr lang="en-US" sz="2300" cap="none" dirty="0" smtClean="0">
                <a:latin typeface="Arial" panose="020B0604020202020204" pitchFamily="34" charset="0"/>
                <a:cs typeface="Arial" panose="020B0604020202020204" pitchFamily="34" charset="0"/>
              </a:rPr>
              <a:t>Policy Effective Dates</a:t>
            </a:r>
          </a:p>
          <a:p>
            <a:pPr lvl="1"/>
            <a:r>
              <a:rPr lang="en-US" sz="2300" cap="none" dirty="0" smtClean="0">
                <a:latin typeface="Arial" panose="020B0604020202020204" pitchFamily="34" charset="0"/>
                <a:cs typeface="Arial" panose="020B0604020202020204" pitchFamily="34" charset="0"/>
              </a:rPr>
              <a:t>Policy Limits</a:t>
            </a:r>
          </a:p>
          <a:p>
            <a:pPr marL="0" indent="0" algn="ctr">
              <a:buNone/>
            </a:pPr>
            <a:r>
              <a:rPr lang="en-US" sz="4500" cap="none" dirty="0" smtClean="0"/>
              <a:t>Cyber Liability Insurance Is Not Currently Required by GOEA But Recommended</a:t>
            </a:r>
            <a:endParaRPr lang="en-US" sz="4500" cap="none" dirty="0"/>
          </a:p>
        </p:txBody>
      </p:sp>
      <p:sp>
        <p:nvSpPr>
          <p:cNvPr id="4" name="Rectangle 3"/>
          <p:cNvSpPr/>
          <p:nvPr/>
        </p:nvSpPr>
        <p:spPr>
          <a:xfrm>
            <a:off x="1921789" y="5677567"/>
            <a:ext cx="8508570" cy="523220"/>
          </a:xfrm>
          <a:prstGeom prst="rect">
            <a:avLst/>
          </a:prstGeom>
        </p:spPr>
        <p:txBody>
          <a:bodyPr wrap="square">
            <a:spAutoFit/>
          </a:bodyPr>
          <a:lstStyle/>
          <a:p>
            <a:r>
              <a:rPr lang="en-US" sz="2800" dirty="0"/>
              <a:t>See GOEA’s Policy Manual Subchapter C 1159E. &amp; 1159H</a:t>
            </a:r>
          </a:p>
        </p:txBody>
      </p:sp>
    </p:spTree>
    <p:extLst>
      <p:ext uri="{BB962C8B-B14F-4D97-AF65-F5344CB8AC3E}">
        <p14:creationId xmlns:p14="http://schemas.microsoft.com/office/powerpoint/2010/main" val="10660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10396882" cy="1151965"/>
          </a:xfrm>
        </p:spPr>
        <p:txBody>
          <a:bodyPr/>
          <a:lstStyle/>
          <a:p>
            <a:pPr algn="ctr"/>
            <a:r>
              <a:rPr lang="en-US" dirty="0" smtClean="0"/>
              <a:t>payroll</a:t>
            </a:r>
            <a:endParaRPr lang="en-US" dirty="0"/>
          </a:p>
        </p:txBody>
      </p:sp>
      <p:sp>
        <p:nvSpPr>
          <p:cNvPr id="3" name="Content Placeholder 2"/>
          <p:cNvSpPr>
            <a:spLocks noGrp="1"/>
          </p:cNvSpPr>
          <p:nvPr>
            <p:ph sz="quarter" idx="13"/>
          </p:nvPr>
        </p:nvSpPr>
        <p:spPr>
          <a:xfrm>
            <a:off x="687975" y="1366684"/>
            <a:ext cx="10394707" cy="4680155"/>
          </a:xfrm>
        </p:spPr>
        <p:txBody>
          <a:bodyPr>
            <a:normAutofit/>
          </a:bodyPr>
          <a:lstStyle/>
          <a:p>
            <a:pPr>
              <a:lnSpc>
                <a:spcPct val="80000"/>
              </a:lnSpc>
            </a:pPr>
            <a:r>
              <a:rPr lang="en-US" altLang="en-US" cap="none" dirty="0" smtClean="0">
                <a:latin typeface="Arial" panose="020B0604020202020204" pitchFamily="34" charset="0"/>
                <a:cs typeface="Arial" panose="020B0604020202020204" pitchFamily="34" charset="0"/>
              </a:rPr>
              <a:t>Timesheets </a:t>
            </a:r>
          </a:p>
          <a:p>
            <a:pPr lvl="1">
              <a:lnSpc>
                <a:spcPct val="80000"/>
              </a:lnSpc>
            </a:pPr>
            <a:r>
              <a:rPr lang="en-US" altLang="en-US" sz="2000" cap="none" dirty="0" smtClean="0">
                <a:latin typeface="Arial" panose="020B0604020202020204" pitchFamily="34" charset="0"/>
                <a:cs typeface="Arial" panose="020B0604020202020204" pitchFamily="34" charset="0"/>
              </a:rPr>
              <a:t>Time sheets and leave slips should be prepared by the employee and signed by the employee. The time sheet should be reviewed and signed by the supervisor or director. The director’s time should be verified by the board president or other designated board member. Leave slips must be attached and filed with the time sheets.</a:t>
            </a:r>
          </a:p>
          <a:p>
            <a:pPr lvl="1">
              <a:lnSpc>
                <a:spcPct val="80000"/>
              </a:lnSpc>
              <a:buNone/>
            </a:pPr>
            <a:endParaRPr lang="en-US" altLang="en-US" sz="2000" cap="none" dirty="0" smtClean="0">
              <a:latin typeface="Arial" panose="020B0604020202020204" pitchFamily="34" charset="0"/>
              <a:cs typeface="Arial" panose="020B0604020202020204" pitchFamily="34" charset="0"/>
            </a:endParaRPr>
          </a:p>
          <a:p>
            <a:pPr>
              <a:lnSpc>
                <a:spcPct val="80000"/>
              </a:lnSpc>
            </a:pPr>
            <a:r>
              <a:rPr lang="en-US" altLang="en-US" cap="none" dirty="0" smtClean="0">
                <a:latin typeface="Arial" panose="020B0604020202020204" pitchFamily="34" charset="0"/>
                <a:cs typeface="Arial" panose="020B0604020202020204" pitchFamily="34" charset="0"/>
              </a:rPr>
              <a:t>Employees whose time is coded to more than one program, the time charged to each program must be supported by the time sheet.</a:t>
            </a:r>
          </a:p>
          <a:p>
            <a:pPr>
              <a:lnSpc>
                <a:spcPct val="80000"/>
              </a:lnSpc>
            </a:pPr>
            <a:endParaRPr lang="en-US" altLang="en-US" cap="none" dirty="0" smtClean="0">
              <a:latin typeface="Arial" panose="020B0604020202020204" pitchFamily="34" charset="0"/>
              <a:cs typeface="Arial" panose="020B0604020202020204" pitchFamily="34" charset="0"/>
            </a:endParaRPr>
          </a:p>
          <a:p>
            <a:pPr>
              <a:lnSpc>
                <a:spcPct val="80000"/>
              </a:lnSpc>
            </a:pPr>
            <a:r>
              <a:rPr lang="en-US" altLang="en-US" cap="none" dirty="0" smtClean="0">
                <a:latin typeface="Arial" panose="020B0604020202020204" pitchFamily="34" charset="0"/>
                <a:cs typeface="Arial" panose="020B0604020202020204" pitchFamily="34" charset="0"/>
              </a:rPr>
              <a:t>Payroll checks should be based on approved time sheets keyed into the payroll system. Payroll checks should not be issued until after the end of the payroll period.  It is suggested that no less than </a:t>
            </a:r>
            <a:r>
              <a:rPr lang="en-US" altLang="en-US" cap="none" dirty="0" smtClean="0">
                <a:latin typeface="Arial" panose="020B0604020202020204" pitchFamily="34" charset="0"/>
                <a:cs typeface="Arial" panose="020B0604020202020204" pitchFamily="34" charset="0"/>
              </a:rPr>
              <a:t>a 2 day (business) </a:t>
            </a:r>
            <a:r>
              <a:rPr lang="en-US" altLang="en-US" cap="none" dirty="0" smtClean="0">
                <a:latin typeface="Arial" panose="020B0604020202020204" pitchFamily="34" charset="0"/>
                <a:cs typeface="Arial" panose="020B0604020202020204" pitchFamily="34" charset="0"/>
              </a:rPr>
              <a:t>delay between end of payroll period and issuance of payroll checks.  This is to allow for time to key employee time sheets and validate time keyed is correct</a:t>
            </a:r>
            <a:r>
              <a:rPr lang="en-US" altLang="en-US" sz="1800" cap="none" dirty="0" smtClean="0">
                <a:latin typeface="Arial" panose="020B0604020202020204" pitchFamily="34" charset="0"/>
                <a:cs typeface="Arial" panose="020B0604020202020204" pitchFamily="34" charset="0"/>
              </a:rPr>
              <a:t>.</a:t>
            </a:r>
          </a:p>
          <a:p>
            <a:pPr>
              <a:lnSpc>
                <a:spcPct val="80000"/>
              </a:lnSpc>
              <a:buNone/>
            </a:pPr>
            <a:endParaRPr lang="en-US" altLang="en-US" sz="1800" cap="none"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677453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572</TotalTime>
  <Words>2531</Words>
  <Application>Microsoft Office PowerPoint</Application>
  <PresentationFormat>Widescreen</PresentationFormat>
  <Paragraphs>201</Paragraphs>
  <Slides>20</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Impact</vt:lpstr>
      <vt:lpstr>Times New Roman</vt:lpstr>
      <vt:lpstr>Main Event</vt:lpstr>
      <vt:lpstr>Governor’s Office of elderly affairs</vt:lpstr>
      <vt:lpstr>What Is An Audit?</vt:lpstr>
      <vt:lpstr>Initial expectations</vt:lpstr>
      <vt:lpstr>Documentation reviewed</vt:lpstr>
      <vt:lpstr> Personnel Files  Your agency should have the following information on file for each employee: </vt:lpstr>
      <vt:lpstr>Cash receipts</vt:lpstr>
      <vt:lpstr>Cash disbursements</vt:lpstr>
      <vt:lpstr>insurance</vt:lpstr>
      <vt:lpstr>payroll</vt:lpstr>
      <vt:lpstr>Payroll (cont)</vt:lpstr>
      <vt:lpstr>    Bank reconciliations</vt:lpstr>
      <vt:lpstr>Unclaimed Property Law R.S. 9:151 through R.S. 9:181</vt:lpstr>
      <vt:lpstr>Petty cash</vt:lpstr>
      <vt:lpstr>travel</vt:lpstr>
      <vt:lpstr>inventory</vt:lpstr>
      <vt:lpstr>contracts</vt:lpstr>
      <vt:lpstr>Board minutes</vt:lpstr>
      <vt:lpstr>Annual report to the secretary of state</vt:lpstr>
      <vt:lpstr>Conclusion of Audit</vt:lpstr>
      <vt:lpstr>questions</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Office of elderly affairs</dc:title>
  <dc:creator>Annette Dunbar</dc:creator>
  <cp:lastModifiedBy>Annette Dunbar</cp:lastModifiedBy>
  <cp:revision>56</cp:revision>
  <cp:lastPrinted>2023-09-08T21:45:50Z</cp:lastPrinted>
  <dcterms:created xsi:type="dcterms:W3CDTF">2023-08-23T16:03:01Z</dcterms:created>
  <dcterms:modified xsi:type="dcterms:W3CDTF">2023-10-25T21:15:59Z</dcterms:modified>
</cp:coreProperties>
</file>